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4"/>
  </p:sldMasterIdLst>
  <p:notesMasterIdLst>
    <p:notesMasterId r:id="rId38"/>
  </p:notesMasterIdLst>
  <p:handoutMasterIdLst>
    <p:handoutMasterId r:id="rId39"/>
  </p:handoutMasterIdLst>
  <p:sldIdLst>
    <p:sldId id="1830143168" r:id="rId5"/>
    <p:sldId id="1830143210" r:id="rId6"/>
    <p:sldId id="1830143214" r:id="rId7"/>
    <p:sldId id="1830143170" r:id="rId8"/>
    <p:sldId id="1830143171" r:id="rId9"/>
    <p:sldId id="1830143172" r:id="rId10"/>
    <p:sldId id="1830143211" r:id="rId11"/>
    <p:sldId id="1830143174" r:id="rId12"/>
    <p:sldId id="1830143213" r:id="rId13"/>
    <p:sldId id="1830143176" r:id="rId14"/>
    <p:sldId id="1830143177" r:id="rId15"/>
    <p:sldId id="1830143178" r:id="rId16"/>
    <p:sldId id="1830143179" r:id="rId17"/>
    <p:sldId id="1830143180" r:id="rId18"/>
    <p:sldId id="1830143181" r:id="rId19"/>
    <p:sldId id="1830143182" r:id="rId20"/>
    <p:sldId id="1830143183" r:id="rId21"/>
    <p:sldId id="1830143184" r:id="rId22"/>
    <p:sldId id="1830143212" r:id="rId23"/>
    <p:sldId id="1830143186" r:id="rId24"/>
    <p:sldId id="1830143187" r:id="rId25"/>
    <p:sldId id="1830143188" r:id="rId26"/>
    <p:sldId id="1830143189" r:id="rId27"/>
    <p:sldId id="1830143190" r:id="rId28"/>
    <p:sldId id="1830143191" r:id="rId29"/>
    <p:sldId id="1830143192" r:id="rId30"/>
    <p:sldId id="1830143194" r:id="rId31"/>
    <p:sldId id="1830143196" r:id="rId32"/>
    <p:sldId id="1830143197" r:id="rId33"/>
    <p:sldId id="1830143203" r:id="rId34"/>
    <p:sldId id="1830143207" r:id="rId35"/>
    <p:sldId id="1830143208" r:id="rId36"/>
    <p:sldId id="1830143209" r:id="rId37"/>
  </p:sldIdLst>
  <p:sldSz cx="12192000" cy="6858000"/>
  <p:notesSz cx="6858000" cy="9144000"/>
  <p:custDataLst>
    <p:tags r:id="rId4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92" userDrawn="1">
          <p15:clr>
            <a:srgbClr val="A4A3A4"/>
          </p15:clr>
        </p15:guide>
        <p15:guide id="2" pos="3816" userDrawn="1">
          <p15:clr>
            <a:srgbClr val="A4A3A4"/>
          </p15:clr>
        </p15:guide>
        <p15:guide id="3" pos="1944" userDrawn="1">
          <p15:clr>
            <a:srgbClr val="A4A3A4"/>
          </p15:clr>
        </p15:guide>
        <p15:guide id="4" pos="5736" userDrawn="1">
          <p15:clr>
            <a:srgbClr val="A4A3A4"/>
          </p15:clr>
        </p15:guide>
        <p15:guide id="5" orient="horz" pos="254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llivier, Sarah" initials="OS" lastIdx="51" clrIdx="0">
    <p:extLst>
      <p:ext uri="{19B8F6BF-5375-455C-9EA6-DF929625EA0E}">
        <p15:presenceInfo xmlns:p15="http://schemas.microsoft.com/office/powerpoint/2012/main" userId="S-1-5-21-1109216070-1219386990-1539857752-48499" providerId="AD"/>
      </p:ext>
    </p:extLst>
  </p:cmAuthor>
  <p:cmAuthor id="2" name="Seifert, Byrony" initials="SB" lastIdx="1" clrIdx="1">
    <p:extLst>
      <p:ext uri="{19B8F6BF-5375-455C-9EA6-DF929625EA0E}">
        <p15:presenceInfo xmlns:p15="http://schemas.microsoft.com/office/powerpoint/2012/main" userId="S::BSeifert@office.techtarget.com::306debb0-2771-4f01-9182-4c14a76ee6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a:srgbClr val="004562"/>
    <a:srgbClr val="FFFFFF"/>
    <a:srgbClr val="CBCAD0"/>
    <a:srgbClr val="FF47ED"/>
    <a:srgbClr val="98D2D0"/>
    <a:srgbClr val="16A49F"/>
    <a:srgbClr val="D0E7E6"/>
    <a:srgbClr val="006786"/>
    <a:srgbClr val="FE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8" autoAdjust="0"/>
    <p:restoredTop sz="83349" autoAdjust="0"/>
  </p:normalViewPr>
  <p:slideViewPr>
    <p:cSldViewPr snapToGrid="0" snapToObjects="1">
      <p:cViewPr varScale="1">
        <p:scale>
          <a:sx n="153" d="100"/>
          <a:sy n="153" d="100"/>
        </p:scale>
        <p:origin x="888" y="184"/>
      </p:cViewPr>
      <p:guideLst>
        <p:guide orient="horz" pos="1392"/>
        <p:guide pos="3816"/>
        <p:guide pos="1944"/>
        <p:guide pos="5736"/>
        <p:guide orient="horz" pos="2544"/>
      </p:guideLst>
    </p:cSldViewPr>
  </p:slideViewPr>
  <p:notesTextViewPr>
    <p:cViewPr>
      <p:scale>
        <a:sx n="1" d="1"/>
        <a:sy n="1" d="1"/>
      </p:scale>
      <p:origin x="0" y="0"/>
    </p:cViewPr>
  </p:notesTextViewPr>
  <p:sorterViewPr>
    <p:cViewPr>
      <p:scale>
        <a:sx n="77" d="100"/>
        <a:sy n="77" d="100"/>
      </p:scale>
      <p:origin x="0" y="0"/>
    </p:cViewPr>
  </p:sorterViewPr>
  <p:notesViewPr>
    <p:cSldViewPr snapToGrid="0" snapToObjects="1">
      <p:cViewPr varScale="1">
        <p:scale>
          <a:sx n="154" d="100"/>
          <a:sy n="154" d="100"/>
        </p:scale>
        <p:origin x="5312" y="21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A75D61-0DB7-7A4E-B061-56C3FB8CE695}" type="datetimeFigureOut">
              <a:rPr lang="en-US" smtClean="0"/>
              <a:t>7/29/22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4192336-93C5-D14B-BFD9-2509345F0BB9}" type="slidenum">
              <a:rPr lang="en-US" smtClean="0"/>
              <a:t>‹#›</a:t>
            </a:fld>
            <a:endParaRPr lang="en-US"/>
          </a:p>
        </p:txBody>
      </p:sp>
    </p:spTree>
    <p:extLst>
      <p:ext uri="{BB962C8B-B14F-4D97-AF65-F5344CB8AC3E}">
        <p14:creationId xmlns:p14="http://schemas.microsoft.com/office/powerpoint/2010/main" val="5929302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charset="0"/>
              </a:defRPr>
            </a:lvl1pPr>
          </a:lstStyle>
          <a:p>
            <a:fld id="{1A126ADD-7639-D941-93D1-8F2E6D405024}" type="datetimeFigureOut">
              <a:rPr lang="en-US" smtClean="0"/>
              <a:pPr/>
              <a:t>7/29/22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charset="0"/>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charset="0"/>
              </a:defRPr>
            </a:lvl1pPr>
          </a:lstStyle>
          <a:p>
            <a:fld id="{55E1E94C-CE99-324A-A331-53E91965219B}" type="slidenum">
              <a:rPr lang="en-US" smtClean="0"/>
              <a:pPr/>
              <a:t>‹#›</a:t>
            </a:fld>
            <a:endParaRPr lang="en-US"/>
          </a:p>
        </p:txBody>
      </p:sp>
    </p:spTree>
    <p:extLst>
      <p:ext uri="{BB962C8B-B14F-4D97-AF65-F5344CB8AC3E}">
        <p14:creationId xmlns:p14="http://schemas.microsoft.com/office/powerpoint/2010/main" val="1033113697"/>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charset="0"/>
        <a:ea typeface="+mn-ea"/>
        <a:cs typeface="+mn-cs"/>
      </a:defRPr>
    </a:lvl1pPr>
    <a:lvl2pPr marL="457200" algn="l" defTabSz="914400" rtl="0" eaLnBrk="1" latinLnBrk="0" hangingPunct="1">
      <a:defRPr sz="1200" b="0" i="0" kern="1200">
        <a:solidFill>
          <a:schemeClr val="tx1"/>
        </a:solidFill>
        <a:latin typeface="Arial Regular" charset="0"/>
        <a:ea typeface="+mn-ea"/>
        <a:cs typeface="+mn-cs"/>
      </a:defRPr>
    </a:lvl2pPr>
    <a:lvl3pPr marL="914400" algn="l" defTabSz="914400" rtl="0" eaLnBrk="1" latinLnBrk="0" hangingPunct="1">
      <a:defRPr sz="1200" b="0" i="0" kern="1200">
        <a:solidFill>
          <a:schemeClr val="tx1"/>
        </a:solidFill>
        <a:latin typeface="Arial Regular" charset="0"/>
        <a:ea typeface="+mn-ea"/>
        <a:cs typeface="+mn-cs"/>
      </a:defRPr>
    </a:lvl3pPr>
    <a:lvl4pPr marL="1371600" algn="l" defTabSz="914400" rtl="0" eaLnBrk="1" latinLnBrk="0" hangingPunct="1">
      <a:defRPr sz="1200" b="0" i="0" kern="1200">
        <a:solidFill>
          <a:schemeClr val="tx1"/>
        </a:solidFill>
        <a:latin typeface="Arial Regular" charset="0"/>
        <a:ea typeface="+mn-ea"/>
        <a:cs typeface="+mn-cs"/>
      </a:defRPr>
    </a:lvl4pPr>
    <a:lvl5pPr marL="1828800" algn="l" defTabSz="914400" rtl="0" eaLnBrk="1" latinLnBrk="0" hangingPunct="1">
      <a:defRPr sz="1200" b="0" i="0" kern="1200">
        <a:solidFill>
          <a:schemeClr val="tx1"/>
        </a:solidFill>
        <a:latin typeface="Arial Regular"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1</a:t>
            </a:fld>
            <a:endParaRPr lang="en-US"/>
          </a:p>
        </p:txBody>
      </p:sp>
    </p:spTree>
    <p:extLst>
      <p:ext uri="{BB962C8B-B14F-4D97-AF65-F5344CB8AC3E}">
        <p14:creationId xmlns:p14="http://schemas.microsoft.com/office/powerpoint/2010/main" val="219676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RedBox</a:t>
            </a:r>
            <a:r>
              <a:rPr lang="en-GB" dirty="0"/>
              <a:t> editable –</a:t>
            </a:r>
            <a:r>
              <a:rPr lang="en-GB" baseline="0" dirty="0"/>
              <a:t> to make sure the recipient know they can edit it, we can add text like ‘Type to edit’</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13</a:t>
            </a:fld>
            <a:endParaRPr lang="en-US"/>
          </a:p>
        </p:txBody>
      </p:sp>
    </p:spTree>
    <p:extLst>
      <p:ext uri="{BB962C8B-B14F-4D97-AF65-F5344CB8AC3E}">
        <p14:creationId xmlns:p14="http://schemas.microsoft.com/office/powerpoint/2010/main" val="1185162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RedBox</a:t>
            </a:r>
            <a:r>
              <a:rPr lang="en-GB" dirty="0"/>
              <a:t> editable –</a:t>
            </a:r>
            <a:r>
              <a:rPr lang="en-GB" baseline="0" dirty="0"/>
              <a:t> to make sure the recipient know they can edit it, we can add text like ‘Type to edit’</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14</a:t>
            </a:fld>
            <a:endParaRPr lang="en-US"/>
          </a:p>
        </p:txBody>
      </p:sp>
    </p:spTree>
    <p:extLst>
      <p:ext uri="{BB962C8B-B14F-4D97-AF65-F5344CB8AC3E}">
        <p14:creationId xmlns:p14="http://schemas.microsoft.com/office/powerpoint/2010/main" val="22304596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RedBox</a:t>
            </a:r>
            <a:r>
              <a:rPr lang="en-GB" dirty="0"/>
              <a:t> editable –</a:t>
            </a:r>
            <a:r>
              <a:rPr lang="en-GB" baseline="0" dirty="0"/>
              <a:t> to make sure the recipient know they can edit it, we can add text like ‘Type to edit’</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15</a:t>
            </a:fld>
            <a:endParaRPr lang="en-US"/>
          </a:p>
        </p:txBody>
      </p:sp>
    </p:spTree>
    <p:extLst>
      <p:ext uri="{BB962C8B-B14F-4D97-AF65-F5344CB8AC3E}">
        <p14:creationId xmlns:p14="http://schemas.microsoft.com/office/powerpoint/2010/main" val="169150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Next, let's evaluate the email design and call-to-action.  A basic effective email design contains all these elements - logo, CTA, greetings, header, body copy and opt-out section.</a:t>
            </a:r>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17</a:t>
            </a:fld>
            <a:endParaRPr lang="en-US"/>
          </a:p>
        </p:txBody>
      </p:sp>
    </p:spTree>
    <p:extLst>
      <p:ext uri="{BB962C8B-B14F-4D97-AF65-F5344CB8AC3E}">
        <p14:creationId xmlns:p14="http://schemas.microsoft.com/office/powerpoint/2010/main" val="2646485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18</a:t>
            </a:fld>
            <a:endParaRPr lang="en-US"/>
          </a:p>
        </p:txBody>
      </p:sp>
    </p:spTree>
    <p:extLst>
      <p:ext uri="{BB962C8B-B14F-4D97-AF65-F5344CB8AC3E}">
        <p14:creationId xmlns:p14="http://schemas.microsoft.com/office/powerpoint/2010/main" val="2374123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Email templates are extremely important to the actual message being pushed to the user.  If it's below the fold, no one will know what you're pushing.  Branding matters!  The quality of the set-up of your copy to the design is very important.  The placement of the CTA is also important - top and bottom.  Remember to aim to keep each </a:t>
            </a:r>
            <a:r>
              <a:rPr lang="en-US" dirty="0" err="1"/>
              <a:t>eamil</a:t>
            </a:r>
            <a:r>
              <a:rPr lang="en-US" dirty="0"/>
              <a:t> to about 450 to 750 characters maximum.</a:t>
            </a:r>
          </a:p>
          <a:p>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19</a:t>
            </a:fld>
            <a:endParaRPr lang="en-US"/>
          </a:p>
        </p:txBody>
      </p:sp>
    </p:spTree>
    <p:extLst>
      <p:ext uri="{BB962C8B-B14F-4D97-AF65-F5344CB8AC3E}">
        <p14:creationId xmlns:p14="http://schemas.microsoft.com/office/powerpoint/2010/main" val="22904273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Leave the example here – editable box</a:t>
            </a:r>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20</a:t>
            </a:fld>
            <a:endParaRPr lang="en-US"/>
          </a:p>
        </p:txBody>
      </p:sp>
    </p:spTree>
    <p:extLst>
      <p:ext uri="{BB962C8B-B14F-4D97-AF65-F5344CB8AC3E}">
        <p14:creationId xmlns:p14="http://schemas.microsoft.com/office/powerpoint/2010/main" val="1713184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Finally, let's review subject lines, opening sentence and personalisation.  The top tip that we can give you in this </a:t>
            </a:r>
            <a:r>
              <a:rPr lang="en-US" b="1" dirty="0" err="1"/>
              <a:t>EBook</a:t>
            </a:r>
            <a:r>
              <a:rPr lang="en-US" b="1" dirty="0"/>
              <a:t> is PAY ATTENTION TO YOUR SUBJECT LINES!  Get the open by stopping people in their full inbox to pay attention to what you are saying.   Let's put this into practice in the next two pages.</a:t>
            </a:r>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24</a:t>
            </a:fld>
            <a:endParaRPr lang="en-US"/>
          </a:p>
        </p:txBody>
      </p:sp>
    </p:spTree>
    <p:extLst>
      <p:ext uri="{BB962C8B-B14F-4D97-AF65-F5344CB8AC3E}">
        <p14:creationId xmlns:p14="http://schemas.microsoft.com/office/powerpoint/2010/main" val="7196668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Leave the </a:t>
            </a:r>
            <a:r>
              <a:rPr lang="en-GB" dirty="0" err="1"/>
              <a:t>exemple</a:t>
            </a:r>
            <a:r>
              <a:rPr lang="en-GB" dirty="0"/>
              <a:t> here – editable box</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27</a:t>
            </a:fld>
            <a:endParaRPr lang="en-US"/>
          </a:p>
        </p:txBody>
      </p:sp>
    </p:spTree>
    <p:extLst>
      <p:ext uri="{BB962C8B-B14F-4D97-AF65-F5344CB8AC3E}">
        <p14:creationId xmlns:p14="http://schemas.microsoft.com/office/powerpoint/2010/main" val="9476739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RedBox</a:t>
            </a:r>
            <a:r>
              <a:rPr lang="en-GB" dirty="0"/>
              <a:t> editable –</a:t>
            </a:r>
            <a:r>
              <a:rPr lang="en-GB" baseline="0" dirty="0"/>
              <a:t> to make sure the recipient know they can edit it, we can add text like ‘Type to edit’</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29</a:t>
            </a:fld>
            <a:endParaRPr lang="en-US"/>
          </a:p>
        </p:txBody>
      </p:sp>
    </p:spTree>
    <p:extLst>
      <p:ext uri="{BB962C8B-B14F-4D97-AF65-F5344CB8AC3E}">
        <p14:creationId xmlns:p14="http://schemas.microsoft.com/office/powerpoint/2010/main" val="464063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This </a:t>
            </a:r>
            <a:r>
              <a:rPr lang="en-US" dirty="0" err="1"/>
              <a:t>EBook</a:t>
            </a:r>
            <a:r>
              <a:rPr lang="en-US" dirty="0"/>
              <a:t>, derived from a workshop given to EMEA Marketing Managers, is a practicum on thinking through the best design and execution of copywriting for your email marketing strategy.   We've worked hard on making sure that the flow and advice are giving for you, the reader, to use in an ongoing pattern to work through improving your email marketing efforts.</a:t>
            </a:r>
          </a:p>
          <a:p>
            <a:pPr marL="0" lvl="0" indent="0" algn="l" rtl="0">
              <a:spcBef>
                <a:spcPts val="0"/>
              </a:spcBef>
              <a:spcAft>
                <a:spcPts val="0"/>
              </a:spcAft>
              <a:buNone/>
            </a:pPr>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2</a:t>
            </a:fld>
            <a:endParaRPr lang="en-US"/>
          </a:p>
        </p:txBody>
      </p:sp>
    </p:spTree>
    <p:extLst>
      <p:ext uri="{BB962C8B-B14F-4D97-AF65-F5344CB8AC3E}">
        <p14:creationId xmlns:p14="http://schemas.microsoft.com/office/powerpoint/2010/main" val="1059026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31</a:t>
            </a:fld>
            <a:endParaRPr lang="en-US"/>
          </a:p>
        </p:txBody>
      </p:sp>
    </p:spTree>
    <p:extLst>
      <p:ext uri="{BB962C8B-B14F-4D97-AF65-F5344CB8AC3E}">
        <p14:creationId xmlns:p14="http://schemas.microsoft.com/office/powerpoint/2010/main" val="13182291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Merge slide 31 and slide 32 </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32</a:t>
            </a:fld>
            <a:endParaRPr lang="en-US"/>
          </a:p>
        </p:txBody>
      </p:sp>
    </p:spTree>
    <p:extLst>
      <p:ext uri="{BB962C8B-B14F-4D97-AF65-F5344CB8AC3E}">
        <p14:creationId xmlns:p14="http://schemas.microsoft.com/office/powerpoint/2010/main" val="1562971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UK Image:</a:t>
            </a:r>
          </a:p>
          <a:p>
            <a:endParaRPr lang="en-US" b="1" dirty="0"/>
          </a:p>
          <a:p>
            <a:r>
              <a:rPr lang="en-US" b="1" dirty="0"/>
              <a:t>In 2021, 83% of European IT professionals stated they were receiving more online messages from vendors than in 2019; 60% stated they were receiving more email than the 2 years prior.  As the digital landscape expands, and the more targeted we become, the hard it is to get an engagement from a potential prospect.  </a:t>
            </a:r>
          </a:p>
          <a:p>
            <a:endParaRPr lang="en-US" b="1" dirty="0"/>
          </a:p>
          <a:p>
            <a:r>
              <a:rPr lang="en-US" b="1" dirty="0"/>
              <a:t>The bad news is that now marketers have to be perfectionists in their copywriting strategy, the good news is that TechTarget has a lot of data and expertise to help you design and execute it.  In this </a:t>
            </a:r>
            <a:r>
              <a:rPr lang="en-US" b="1" dirty="0" err="1"/>
              <a:t>EBook</a:t>
            </a:r>
            <a:r>
              <a:rPr lang="en-US" b="1" dirty="0"/>
              <a:t>, we'll review: </a:t>
            </a:r>
          </a:p>
          <a:p>
            <a:r>
              <a:rPr lang="en-US" b="1" dirty="0"/>
              <a:t>- trends in response rates by topics and regions to help in your copywriting strategy; </a:t>
            </a:r>
          </a:p>
          <a:p>
            <a:r>
              <a:rPr lang="en-US" b="1" dirty="0"/>
              <a:t>- topical trends of engagement and what IT pros are looking for in content; </a:t>
            </a:r>
          </a:p>
          <a:p>
            <a:r>
              <a:rPr lang="en-US" b="1" dirty="0"/>
              <a:t>- tips and tricks for getting the email open including exercises in thinking beyond the obvious;</a:t>
            </a:r>
          </a:p>
          <a:p>
            <a:r>
              <a:rPr lang="en-US" b="1" dirty="0"/>
              <a:t>- email design strategies and tips on landing page building.</a:t>
            </a:r>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4</a:t>
            </a:fld>
            <a:endParaRPr lang="en-US"/>
          </a:p>
        </p:txBody>
      </p:sp>
    </p:spTree>
    <p:extLst>
      <p:ext uri="{BB962C8B-B14F-4D97-AF65-F5344CB8AC3E}">
        <p14:creationId xmlns:p14="http://schemas.microsoft.com/office/powerpoint/2010/main" val="1020727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DACH Image: </a:t>
            </a:r>
          </a:p>
          <a:p>
            <a:endParaRPr lang="en-US" b="1" dirty="0"/>
          </a:p>
          <a:p>
            <a:r>
              <a:rPr lang="en-US" b="1" dirty="0"/>
              <a:t>In 2021, 83% of European IT professionals stated they were receiving more online messages from vendors than in 2019; 60% stated they were receiving more email than the 2 years prior.  As the digital landscape expands, and the more targeted we become, the hard it is to get an engagement from a potential prospect.  </a:t>
            </a:r>
          </a:p>
          <a:p>
            <a:endParaRPr lang="en-US" b="1" dirty="0"/>
          </a:p>
          <a:p>
            <a:r>
              <a:rPr lang="en-US" b="1" dirty="0"/>
              <a:t>The bad news is that now marketers have to be perfectionists in their copywriting strategy, the good news is that TechTarget has a lot of data and expertise to help you design and execute it.  In this </a:t>
            </a:r>
            <a:r>
              <a:rPr lang="en-US" b="1" dirty="0" err="1"/>
              <a:t>EBook</a:t>
            </a:r>
            <a:r>
              <a:rPr lang="en-US" b="1" dirty="0"/>
              <a:t>, we'll review: </a:t>
            </a:r>
          </a:p>
          <a:p>
            <a:r>
              <a:rPr lang="en-US" b="1" dirty="0"/>
              <a:t>- trends in response rates by topics and regions to help in your copywriting strategy; </a:t>
            </a:r>
          </a:p>
          <a:p>
            <a:r>
              <a:rPr lang="en-US" b="1" dirty="0"/>
              <a:t>- topical trends of engagement and what IT pros are looking for in content; </a:t>
            </a:r>
          </a:p>
          <a:p>
            <a:r>
              <a:rPr lang="en-US" b="1" dirty="0"/>
              <a:t>- tips and tricks for getting the email open including exercises in thinking beyond the obvious;</a:t>
            </a:r>
          </a:p>
          <a:p>
            <a:r>
              <a:rPr lang="en-US" b="1" dirty="0"/>
              <a:t>- email design strategies and tips on landing page building.</a:t>
            </a:r>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5</a:t>
            </a:fld>
            <a:endParaRPr lang="en-US"/>
          </a:p>
        </p:txBody>
      </p:sp>
    </p:spTree>
    <p:extLst>
      <p:ext uri="{BB962C8B-B14F-4D97-AF65-F5344CB8AC3E}">
        <p14:creationId xmlns:p14="http://schemas.microsoft.com/office/powerpoint/2010/main" val="589928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Going into 2022, we saw some relatable shifts in the market:</a:t>
            </a:r>
          </a:p>
          <a:p>
            <a:r>
              <a:rPr lang="en-US" dirty="0"/>
              <a:t>- 39% of European organisations described themselves as "cloud-first"</a:t>
            </a:r>
          </a:p>
          <a:p>
            <a:r>
              <a:rPr lang="en-US" dirty="0"/>
              <a:t>- Automation made a top priority across all European regions</a:t>
            </a:r>
          </a:p>
          <a:p>
            <a:r>
              <a:rPr lang="en-US" dirty="0"/>
              <a:t>- if possible, security becoming MORE important than before</a:t>
            </a:r>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6</a:t>
            </a:fld>
            <a:endParaRPr lang="en-US"/>
          </a:p>
        </p:txBody>
      </p:sp>
    </p:spTree>
    <p:extLst>
      <p:ext uri="{BB962C8B-B14F-4D97-AF65-F5344CB8AC3E}">
        <p14:creationId xmlns:p14="http://schemas.microsoft.com/office/powerpoint/2010/main" val="1370779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And we saw these trends reflected in the top content from UK editorial as well. 5G, ransomware, modern mobile applications - the research related to the projects mirrored each other.</a:t>
            </a:r>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8</a:t>
            </a:fld>
            <a:endParaRPr lang="en-US"/>
          </a:p>
        </p:txBody>
      </p:sp>
    </p:spTree>
    <p:extLst>
      <p:ext uri="{BB962C8B-B14F-4D97-AF65-F5344CB8AC3E}">
        <p14:creationId xmlns:p14="http://schemas.microsoft.com/office/powerpoint/2010/main" val="2729976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It's no surprise then, given the patterns, that our top subject lines for the UK were also mirrored to what the users wanted from their research; however, you'll start to notice patterns in subject line effectiveness here that ties back to the subject at hand - copywriting.   The power of a subject line [which we'll get to in more depth further in this E-book] is the draw of alignment of activity to topic, but also the pattern of how to get a user's attention.  You'll start to see patterns take effect - number usage, questions, the placement of advice, the giving of a "guide" - all draw us to the trends of copywriting.</a:t>
            </a:r>
          </a:p>
          <a:p>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9</a:t>
            </a:fld>
            <a:endParaRPr lang="en-US"/>
          </a:p>
        </p:txBody>
      </p:sp>
    </p:spTree>
    <p:extLst>
      <p:ext uri="{BB962C8B-B14F-4D97-AF65-F5344CB8AC3E}">
        <p14:creationId xmlns:p14="http://schemas.microsoft.com/office/powerpoint/2010/main" val="1300132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Let's start with audience messaging tactics.  As we relate to the user through a topical entry point [engage], there are practical implementations to remember.   Don't copywrite about knowing that they're researching, but rather build the engagement into your offerings.</a:t>
            </a:r>
          </a:p>
          <a:p>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10</a:t>
            </a:fld>
            <a:endParaRPr lang="en-US"/>
          </a:p>
        </p:txBody>
      </p:sp>
    </p:spTree>
    <p:extLst>
      <p:ext uri="{BB962C8B-B14F-4D97-AF65-F5344CB8AC3E}">
        <p14:creationId xmlns:p14="http://schemas.microsoft.com/office/powerpoint/2010/main" val="3432807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RedBox</a:t>
            </a:r>
            <a:r>
              <a:rPr lang="en-GB" dirty="0"/>
              <a:t> editable –</a:t>
            </a:r>
            <a:r>
              <a:rPr lang="en-GB" baseline="0" dirty="0"/>
              <a:t> to make sure the recipient know they can edit it, we can add text like ‘Type to edit’</a:t>
            </a:r>
            <a:endParaRPr lang="en-US" dirty="0"/>
          </a:p>
          <a:p>
            <a:endParaRPr lang="en-US" dirty="0"/>
          </a:p>
        </p:txBody>
      </p:sp>
      <p:sp>
        <p:nvSpPr>
          <p:cNvPr id="4" name="Slide Number Placeholder 3"/>
          <p:cNvSpPr>
            <a:spLocks noGrp="1"/>
          </p:cNvSpPr>
          <p:nvPr>
            <p:ph type="sldNum" sz="quarter" idx="5"/>
          </p:nvPr>
        </p:nvSpPr>
        <p:spPr/>
        <p:txBody>
          <a:bodyPr/>
          <a:lstStyle/>
          <a:p>
            <a:fld id="{55E1E94C-CE99-324A-A331-53E91965219B}" type="slidenum">
              <a:rPr lang="en-US" smtClean="0"/>
              <a:pPr/>
              <a:t>12</a:t>
            </a:fld>
            <a:endParaRPr lang="en-US"/>
          </a:p>
        </p:txBody>
      </p:sp>
    </p:spTree>
    <p:extLst>
      <p:ext uri="{BB962C8B-B14F-4D97-AF65-F5344CB8AC3E}">
        <p14:creationId xmlns:p14="http://schemas.microsoft.com/office/powerpoint/2010/main" val="4246505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3.jpeg"/><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3FFD967-6C81-FB1E-AD06-762E2844597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flipH="1">
            <a:off x="-56896" y="-32004"/>
            <a:ext cx="12305792" cy="6922008"/>
          </a:xfrm>
          <a:prstGeom prst="rect">
            <a:avLst/>
          </a:prstGeom>
          <a:noFill/>
        </p:spPr>
      </p:pic>
      <p:sp>
        <p:nvSpPr>
          <p:cNvPr id="5" name="Rectangle 4">
            <a:extLst>
              <a:ext uri="{FF2B5EF4-FFF2-40B4-BE49-F238E27FC236}">
                <a16:creationId xmlns:a16="http://schemas.microsoft.com/office/drawing/2014/main" id="{038816C1-D1D0-C826-4CF1-0EC44835F04C}"/>
              </a:ext>
            </a:extLst>
          </p:cNvPr>
          <p:cNvSpPr>
            <a:spLocks noChangeAspect="1"/>
          </p:cNvSpPr>
          <p:nvPr userDrawn="1"/>
        </p:nvSpPr>
        <p:spPr>
          <a:xfrm>
            <a:off x="-56895" y="-32004"/>
            <a:ext cx="12305791" cy="6922008"/>
          </a:xfrm>
          <a:prstGeom prst="rect">
            <a:avLst/>
          </a:prstGeom>
          <a:gradFill flip="none" rotWithShape="1">
            <a:gsLst>
              <a:gs pos="0">
                <a:schemeClr val="tx1">
                  <a:alpha val="51246"/>
                </a:schemeClr>
              </a:gs>
              <a:gs pos="100000">
                <a:schemeClr val="tx1">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pic>
        <p:nvPicPr>
          <p:cNvPr id="2" name="Picture 1" descr="Text&#10;&#10;Description automatically generated with medium confidence">
            <a:extLst>
              <a:ext uri="{FF2B5EF4-FFF2-40B4-BE49-F238E27FC236}">
                <a16:creationId xmlns:a16="http://schemas.microsoft.com/office/drawing/2014/main" id="{EA5370C6-4E9B-FC12-B2B2-D60D1CE7623B}"/>
              </a:ext>
            </a:extLst>
          </p:cNvPr>
          <p:cNvPicPr>
            <a:picLocks noChangeAspect="1"/>
          </p:cNvPicPr>
          <p:nvPr userDrawn="1"/>
        </p:nvPicPr>
        <p:blipFill>
          <a:blip r:embed="rId3">
            <a:biLevel thresh="25000"/>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415357" y="244958"/>
            <a:ext cx="3657600" cy="1092200"/>
          </a:xfrm>
          <a:prstGeom prst="rect">
            <a:avLst/>
          </a:prstGeom>
        </p:spPr>
      </p:pic>
      <p:sp>
        <p:nvSpPr>
          <p:cNvPr id="3" name="Google Shape;876;p94">
            <a:extLst>
              <a:ext uri="{FF2B5EF4-FFF2-40B4-BE49-F238E27FC236}">
                <a16:creationId xmlns:a16="http://schemas.microsoft.com/office/drawing/2014/main" id="{B51C1EBC-95CE-8950-E4F4-73683CD50C4A}"/>
              </a:ext>
            </a:extLst>
          </p:cNvPr>
          <p:cNvSpPr txBox="1"/>
          <p:nvPr userDrawn="1"/>
        </p:nvSpPr>
        <p:spPr>
          <a:xfrm>
            <a:off x="546971" y="1945557"/>
            <a:ext cx="7158522" cy="1620103"/>
          </a:xfrm>
          <a:prstGeom prst="rect">
            <a:avLst/>
          </a:prstGeom>
          <a:noFill/>
          <a:ln>
            <a:noFill/>
          </a:ln>
          <a:effectLst/>
        </p:spPr>
        <p:txBody>
          <a:bodyPr spcFirstLastPara="1" wrap="square" lIns="91425" tIns="45700" rIns="91425" bIns="45700" anchor="t" anchorCtr="0">
            <a:noAutofit/>
          </a:bodyPr>
          <a:lstStyle/>
          <a:p>
            <a:pPr>
              <a:lnSpc>
                <a:spcPct val="90000"/>
              </a:lnSpc>
              <a:buClr>
                <a:schemeClr val="lt1"/>
              </a:buClr>
              <a:buSzPts val="4400"/>
            </a:pPr>
            <a:r>
              <a:rPr lang="en-US" sz="4400" b="1" spc="-20" dirty="0">
                <a:solidFill>
                  <a:schemeClr val="bg1"/>
                </a:solidFill>
                <a:effectLst>
                  <a:outerShdw blurRad="148927" dist="50800" dir="5400000" algn="ctr" rotWithShape="0">
                    <a:schemeClr val="tx1">
                      <a:alpha val="45496"/>
                    </a:schemeClr>
                  </a:outerShdw>
                </a:effectLst>
                <a:cs typeface="Arial"/>
                <a:sym typeface="Arial"/>
              </a:rPr>
              <a:t>Delivering the </a:t>
            </a:r>
            <a:r>
              <a:rPr lang="en-US" sz="4400" b="1" spc="-20" dirty="0">
                <a:solidFill>
                  <a:schemeClr val="bg1"/>
                </a:solidFill>
                <a:effectLst>
                  <a:outerShdw blurRad="148927" dist="50800" dir="5400000" algn="ctr" rotWithShape="0">
                    <a:schemeClr val="tx1">
                      <a:alpha val="23277"/>
                    </a:schemeClr>
                  </a:outerShdw>
                </a:effectLst>
                <a:cs typeface="Arial"/>
                <a:sym typeface="Arial"/>
              </a:rPr>
              <a:t>Download</a:t>
            </a:r>
            <a:br>
              <a:rPr lang="en-US" sz="4200" b="1" spc="-20" dirty="0">
                <a:solidFill>
                  <a:schemeClr val="bg1"/>
                </a:solidFill>
                <a:effectLst>
                  <a:outerShdw blurRad="148927" dist="50800" dir="5400000" algn="ctr" rotWithShape="0">
                    <a:schemeClr val="tx1">
                      <a:alpha val="45496"/>
                    </a:schemeClr>
                  </a:outerShdw>
                </a:effectLst>
                <a:cs typeface="Arial"/>
                <a:sym typeface="Arial"/>
              </a:rPr>
            </a:br>
            <a:r>
              <a:rPr lang="en-US" sz="2800" spc="-20" dirty="0">
                <a:solidFill>
                  <a:schemeClr val="bg1"/>
                </a:solidFill>
                <a:effectLst>
                  <a:outerShdw blurRad="148927" dist="50800" dir="5400000" algn="ctr" rotWithShape="0">
                    <a:schemeClr val="tx1">
                      <a:alpha val="45496"/>
                    </a:schemeClr>
                  </a:outerShdw>
                </a:effectLst>
                <a:cs typeface="Arial"/>
                <a:sym typeface="Arial"/>
              </a:rPr>
              <a:t>Designing and executing your best copywriting strategy</a:t>
            </a:r>
            <a:endParaRPr lang="en-US" sz="2800" spc="-20" dirty="0">
              <a:solidFill>
                <a:schemeClr val="bg1"/>
              </a:solidFill>
              <a:effectLst>
                <a:outerShdw blurRad="148927" dist="50800" dir="5400000" algn="ctr" rotWithShape="0">
                  <a:schemeClr val="tx1">
                    <a:alpha val="45496"/>
                  </a:schemeClr>
                </a:outerShdw>
              </a:effectLst>
            </a:endParaRPr>
          </a:p>
        </p:txBody>
      </p:sp>
      <p:grpSp>
        <p:nvGrpSpPr>
          <p:cNvPr id="4" name="Group 3">
            <a:extLst>
              <a:ext uri="{FF2B5EF4-FFF2-40B4-BE49-F238E27FC236}">
                <a16:creationId xmlns:a16="http://schemas.microsoft.com/office/drawing/2014/main" id="{4CD155BA-D006-DFFA-47E8-3916909E33FC}"/>
              </a:ext>
            </a:extLst>
          </p:cNvPr>
          <p:cNvGrpSpPr/>
          <p:nvPr userDrawn="1"/>
        </p:nvGrpSpPr>
        <p:grpSpPr>
          <a:xfrm>
            <a:off x="458487" y="3871659"/>
            <a:ext cx="2535480" cy="3009664"/>
            <a:chOff x="458487" y="3681887"/>
            <a:chExt cx="2535480" cy="3009664"/>
          </a:xfrm>
        </p:grpSpPr>
        <p:pic>
          <p:nvPicPr>
            <p:cNvPr id="6" name="Google Shape;874;p94">
              <a:extLst>
                <a:ext uri="{FF2B5EF4-FFF2-40B4-BE49-F238E27FC236}">
                  <a16:creationId xmlns:a16="http://schemas.microsoft.com/office/drawing/2014/main" id="{EE535C03-EC74-FB87-C9F1-1B6706E0F5CF}"/>
                </a:ext>
              </a:extLst>
            </p:cNvPr>
            <p:cNvPicPr preferRelativeResize="0"/>
            <p:nvPr/>
          </p:nvPicPr>
          <p:blipFill>
            <a:blip r:embed="rId5" cstate="screen">
              <a:extLst>
                <a:ext uri="{28A0092B-C50C-407E-A947-70E740481C1C}">
                  <a14:useLocalDpi xmlns:a14="http://schemas.microsoft.com/office/drawing/2010/main"/>
                </a:ext>
              </a:extLst>
            </a:blip>
            <a:srcRect/>
            <a:stretch/>
          </p:blipFill>
          <p:spPr>
            <a:xfrm>
              <a:off x="855886" y="3681887"/>
              <a:ext cx="1740683" cy="1740683"/>
            </a:xfrm>
            <a:prstGeom prst="ellipse">
              <a:avLst/>
            </a:prstGeom>
            <a:noFill/>
            <a:ln w="38100" cap="flat" cmpd="sng">
              <a:solidFill>
                <a:schemeClr val="lt1"/>
              </a:solidFill>
              <a:prstDash val="solid"/>
              <a:round/>
              <a:headEnd type="none" w="sm" len="sm"/>
              <a:tailEnd type="none" w="sm" len="sm"/>
            </a:ln>
          </p:spPr>
        </p:pic>
        <p:sp>
          <p:nvSpPr>
            <p:cNvPr id="7" name="Google Shape;875;p94">
              <a:extLst>
                <a:ext uri="{FF2B5EF4-FFF2-40B4-BE49-F238E27FC236}">
                  <a16:creationId xmlns:a16="http://schemas.microsoft.com/office/drawing/2014/main" id="{E586FC38-4DDC-71D9-B252-6C859B2E835B}"/>
                </a:ext>
              </a:extLst>
            </p:cNvPr>
            <p:cNvSpPr txBox="1"/>
            <p:nvPr/>
          </p:nvSpPr>
          <p:spPr>
            <a:xfrm>
              <a:off x="458487" y="5422570"/>
              <a:ext cx="2535480" cy="1268981"/>
            </a:xfrm>
            <a:prstGeom prst="rect">
              <a:avLst/>
            </a:prstGeom>
            <a:noFill/>
            <a:ln>
              <a:noFill/>
            </a:ln>
          </p:spPr>
          <p:txBody>
            <a:bodyPr spcFirstLastPara="1" wrap="square" lIns="0" tIns="182880" rIns="0" bIns="0" anchor="t" anchorCtr="0">
              <a:noAutofit/>
            </a:bodyPr>
            <a:lstStyle/>
            <a:p>
              <a:pPr algn="ctr">
                <a:lnSpc>
                  <a:spcPct val="90000"/>
                </a:lnSpc>
                <a:spcAft>
                  <a:spcPts val="300"/>
                </a:spcAft>
                <a:buClr>
                  <a:srgbClr val="595959"/>
                </a:buClr>
                <a:buSzPts val="2000"/>
              </a:pPr>
              <a:r>
                <a:rPr lang="en-US" b="1" dirty="0">
                  <a:solidFill>
                    <a:schemeClr val="bg1"/>
                  </a:solidFill>
                  <a:ea typeface="Arial"/>
                  <a:cs typeface="Arial"/>
                  <a:sym typeface="Arial"/>
                </a:rPr>
                <a:t>Byrony Seifert</a:t>
              </a:r>
            </a:p>
            <a:p>
              <a:pPr algn="ctr">
                <a:lnSpc>
                  <a:spcPct val="90000"/>
                </a:lnSpc>
                <a:spcAft>
                  <a:spcPts val="300"/>
                </a:spcAft>
                <a:buClr>
                  <a:srgbClr val="595959"/>
                </a:buClr>
                <a:buSzPts val="2000"/>
              </a:pPr>
              <a:r>
                <a:rPr lang="en-US" sz="1200" i="1" dirty="0">
                  <a:solidFill>
                    <a:schemeClr val="bg1"/>
                  </a:solidFill>
                  <a:ea typeface="Arial"/>
                  <a:cs typeface="Arial"/>
                  <a:sym typeface="Arial"/>
                </a:rPr>
                <a:t>VP of Marketing </a:t>
              </a:r>
              <a:br>
                <a:rPr lang="en-US" sz="1200" i="1" dirty="0">
                  <a:solidFill>
                    <a:schemeClr val="bg1"/>
                  </a:solidFill>
                  <a:ea typeface="Arial"/>
                  <a:cs typeface="Arial"/>
                  <a:sym typeface="Arial"/>
                </a:rPr>
              </a:br>
              <a:r>
                <a:rPr lang="en-US" sz="1200" i="1" dirty="0">
                  <a:solidFill>
                    <a:schemeClr val="bg1"/>
                  </a:solidFill>
                  <a:ea typeface="Arial"/>
                  <a:cs typeface="Arial"/>
                  <a:sym typeface="Arial"/>
                </a:rPr>
                <a:t>and Product Delivery, EMEA,</a:t>
              </a:r>
              <a:br>
                <a:rPr lang="en-US" sz="1200" b="0" i="1" u="none" strike="noStrike" cap="none" dirty="0">
                  <a:solidFill>
                    <a:schemeClr val="bg1"/>
                  </a:solidFill>
                  <a:latin typeface="Arial"/>
                  <a:ea typeface="Arial"/>
                  <a:cs typeface="Arial"/>
                  <a:sym typeface="Arial"/>
                </a:rPr>
              </a:br>
              <a:r>
                <a:rPr lang="en-US" sz="1200" b="0" i="1" u="none" strike="noStrike" cap="none" dirty="0">
                  <a:solidFill>
                    <a:schemeClr val="bg1"/>
                  </a:solidFill>
                  <a:latin typeface="Arial"/>
                  <a:ea typeface="Arial"/>
                  <a:cs typeface="Arial"/>
                  <a:sym typeface="Arial"/>
                </a:rPr>
                <a:t>TechTarget</a:t>
              </a:r>
              <a:endParaRPr sz="1200" i="1" dirty="0">
                <a:solidFill>
                  <a:schemeClr val="bg1"/>
                </a:solidFill>
              </a:endParaRPr>
            </a:p>
          </p:txBody>
        </p:sp>
      </p:grpSp>
    </p:spTree>
    <p:extLst>
      <p:ext uri="{BB962C8B-B14F-4D97-AF65-F5344CB8AC3E}">
        <p14:creationId xmlns:p14="http://schemas.microsoft.com/office/powerpoint/2010/main" val="2656288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pic>
        <p:nvPicPr>
          <p:cNvPr id="8" name="Picture Placeholder 11">
            <a:extLst>
              <a:ext uri="{FF2B5EF4-FFF2-40B4-BE49-F238E27FC236}">
                <a16:creationId xmlns:a16="http://schemas.microsoft.com/office/drawing/2014/main" id="{BB4EFD07-6763-8E46-90A6-EA20C3F250B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103695" y="-162046"/>
            <a:ext cx="12472920" cy="7222602"/>
          </a:xfrm>
          <a:prstGeom prst="rect">
            <a:avLst/>
          </a:prstGeom>
          <a:effectLst/>
        </p:spPr>
      </p:pic>
      <p:grpSp>
        <p:nvGrpSpPr>
          <p:cNvPr id="18" name="Group 17">
            <a:extLst>
              <a:ext uri="{FF2B5EF4-FFF2-40B4-BE49-F238E27FC236}">
                <a16:creationId xmlns:a16="http://schemas.microsoft.com/office/drawing/2014/main" id="{5597A55C-D18A-2A96-40FC-52C4C2F34B72}"/>
              </a:ext>
            </a:extLst>
          </p:cNvPr>
          <p:cNvGrpSpPr/>
          <p:nvPr userDrawn="1"/>
        </p:nvGrpSpPr>
        <p:grpSpPr>
          <a:xfrm>
            <a:off x="6327648" y="2743200"/>
            <a:ext cx="5413248" cy="1735200"/>
            <a:chOff x="4981074" y="797045"/>
            <a:chExt cx="6031831" cy="1735200"/>
          </a:xfrm>
        </p:grpSpPr>
        <p:sp>
          <p:nvSpPr>
            <p:cNvPr id="19" name="Rectangle 18">
              <a:extLst>
                <a:ext uri="{FF2B5EF4-FFF2-40B4-BE49-F238E27FC236}">
                  <a16:creationId xmlns:a16="http://schemas.microsoft.com/office/drawing/2014/main" id="{62315CDD-6DF4-20B9-9DCE-2F7C0A92338D}"/>
                </a:ext>
              </a:extLst>
            </p:cNvPr>
            <p:cNvSpPr/>
            <p:nvPr userDrawn="1"/>
          </p:nvSpPr>
          <p:spPr>
            <a:xfrm>
              <a:off x="4981074" y="797045"/>
              <a:ext cx="6031831" cy="1735200"/>
            </a:xfrm>
            <a:prstGeom prst="rect">
              <a:avLst/>
            </a:prstGeom>
            <a:solidFill>
              <a:srgbClr val="F5F5F5">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98836223-B2A5-FF20-7125-54170B44656E}"/>
                </a:ext>
              </a:extLst>
            </p:cNvPr>
            <p:cNvSpPr txBox="1"/>
            <p:nvPr userDrawn="1"/>
          </p:nvSpPr>
          <p:spPr>
            <a:xfrm>
              <a:off x="4981074" y="797045"/>
              <a:ext cx="6031831" cy="1354217"/>
            </a:xfrm>
            <a:prstGeom prst="rect">
              <a:avLst/>
            </a:prstGeom>
            <a:noFill/>
          </p:spPr>
          <p:txBody>
            <a:bodyPr wrap="square" lIns="274320" tIns="274320" rIns="182880" bIns="0" numCol="1" spcCol="4572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A69F"/>
                  </a:solidFill>
                  <a:effectLst/>
                  <a:uLnTx/>
                  <a:uFillTx/>
                  <a:latin typeface="+mn-lt"/>
                  <a:ea typeface="+mn-ea"/>
                  <a:cs typeface="+mn-cs"/>
                </a:rPr>
                <a:t>Let’s start with audience messaging tactics. </a:t>
              </a:r>
              <a:br>
                <a:rPr kumimoji="0" lang="en-US" sz="1400" b="1" i="0" u="none" strike="noStrike" kern="1200" cap="none" spc="0" normalizeH="0" baseline="0" noProof="0" dirty="0">
                  <a:ln>
                    <a:noFill/>
                  </a:ln>
                  <a:solidFill>
                    <a:srgbClr val="00A69F"/>
                  </a:solidFill>
                  <a:effectLst/>
                  <a:uLnTx/>
                  <a:uFillTx/>
                  <a:latin typeface="+mn-lt"/>
                  <a:ea typeface="+mn-ea"/>
                  <a:cs typeface="+mn-cs"/>
                </a:rPr>
              </a:br>
              <a: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t>As we relate to the user through a topical entry point [engage], there are practical implementations to remember. Don’t copywrite about knowing that they’re researching, but rather build the engagement into your offerings.</a:t>
              </a:r>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grpSp>
      <p:sp>
        <p:nvSpPr>
          <p:cNvPr id="9" name="TextBox 8">
            <a:extLst>
              <a:ext uri="{FF2B5EF4-FFF2-40B4-BE49-F238E27FC236}">
                <a16:creationId xmlns:a16="http://schemas.microsoft.com/office/drawing/2014/main" id="{9E649652-A8E2-7F66-A47C-EB59EB8FC1D2}"/>
              </a:ext>
            </a:extLst>
          </p:cNvPr>
          <p:cNvSpPr txBox="1"/>
          <p:nvPr userDrawn="1"/>
        </p:nvSpPr>
        <p:spPr>
          <a:xfrm>
            <a:off x="457200" y="2743200"/>
            <a:ext cx="4937760" cy="1107996"/>
          </a:xfrm>
          <a:prstGeom prst="rect">
            <a:avLst/>
          </a:prstGeom>
          <a:noFill/>
        </p:spPr>
        <p:txBody>
          <a:bodyPr wrap="square" lIns="0" tIns="0" rIns="0" bIns="0" rtlCol="0" anchor="t" anchorCtr="0">
            <a:spAutoFit/>
          </a:bodyPr>
          <a:lstStyle/>
          <a:p>
            <a:pPr>
              <a:lnSpc>
                <a:spcPct val="90000"/>
              </a:lnSpc>
            </a:pPr>
            <a:r>
              <a:rPr lang="en-US" sz="4000" b="1" kern="100" spc="-20" baseline="0" dirty="0">
                <a:solidFill>
                  <a:schemeClr val="bg1"/>
                </a:solidFill>
                <a:effectLst>
                  <a:outerShdw blurRad="190500" dist="50800" dir="5400000" algn="ctr" rotWithShape="0">
                    <a:schemeClr val="tx1">
                      <a:alpha val="50000"/>
                    </a:schemeClr>
                  </a:outerShdw>
                </a:effectLst>
                <a:latin typeface="Arial" panose="020B0604020202020204" pitchFamily="34" charset="0"/>
              </a:rPr>
              <a:t>Audience Messaging Tactics</a:t>
            </a:r>
          </a:p>
        </p:txBody>
      </p:sp>
      <p:pic>
        <p:nvPicPr>
          <p:cNvPr id="10" name="Picture 9">
            <a:extLst>
              <a:ext uri="{FF2B5EF4-FFF2-40B4-BE49-F238E27FC236}">
                <a16:creationId xmlns:a16="http://schemas.microsoft.com/office/drawing/2014/main" id="{5EE40264-A030-B300-7FC8-2215A309039B}"/>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320040" y="6104590"/>
            <a:ext cx="1991319" cy="594630"/>
          </a:xfrm>
          <a:prstGeom prst="rect">
            <a:avLst/>
          </a:prstGeom>
        </p:spPr>
      </p:pic>
    </p:spTree>
    <p:extLst>
      <p:ext uri="{BB962C8B-B14F-4D97-AF65-F5344CB8AC3E}">
        <p14:creationId xmlns:p14="http://schemas.microsoft.com/office/powerpoint/2010/main" val="4259648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pic>
        <p:nvPicPr>
          <p:cNvPr id="14" name="Picture Placeholder 3">
            <a:extLst>
              <a:ext uri="{FF2B5EF4-FFF2-40B4-BE49-F238E27FC236}">
                <a16:creationId xmlns:a16="http://schemas.microsoft.com/office/drawing/2014/main" id="{6ACB3F98-5A17-5F09-2DD0-1509EAF92706}"/>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144"/>
          <a:stretch/>
        </p:blipFill>
        <p:spPr>
          <a:xfrm>
            <a:off x="6324600" y="-60960"/>
            <a:ext cx="6006353" cy="6950964"/>
          </a:xfrm>
          <a:prstGeom prst="rect">
            <a:avLst/>
          </a:prstGeom>
        </p:spPr>
      </p:pic>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2" name="TextBox 1">
            <a:extLst>
              <a:ext uri="{FF2B5EF4-FFF2-40B4-BE49-F238E27FC236}">
                <a16:creationId xmlns:a16="http://schemas.microsoft.com/office/drawing/2014/main" id="{F0745CB8-250F-FA48-3B31-DCA4E8A0F9C4}"/>
              </a:ext>
            </a:extLst>
          </p:cNvPr>
          <p:cNvSpPr txBox="1"/>
          <p:nvPr userDrawn="1"/>
        </p:nvSpPr>
        <p:spPr>
          <a:xfrm>
            <a:off x="457201" y="457200"/>
            <a:ext cx="3474720" cy="932563"/>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300"/>
              </a:spcAft>
              <a:buClrTx/>
              <a:buSzTx/>
              <a:buFontTx/>
              <a:buNone/>
              <a:tabLst/>
              <a:defRPr/>
            </a:pPr>
            <a:r>
              <a:rPr kumimoji="0" lang="en-US" sz="1400" b="1" i="0" u="none" strike="noStrike" kern="1200" cap="none" spc="-20" normalizeH="0" baseline="0" noProof="0" dirty="0">
                <a:ln>
                  <a:noFill/>
                </a:ln>
                <a:solidFill>
                  <a:srgbClr val="006883"/>
                </a:solidFill>
                <a:effectLst/>
                <a:uLnTx/>
                <a:uFillTx/>
                <a:latin typeface="+mn-lt"/>
                <a:ea typeface="+mn-ea"/>
                <a:cs typeface="+mn-cs"/>
              </a:rPr>
              <a:t>Focus on </a:t>
            </a:r>
            <a:br>
              <a:rPr kumimoji="0" lang="en-US" sz="1400" b="1" i="0" u="none" strike="noStrike" kern="1200" cap="none" spc="-20" normalizeH="0" baseline="0" noProof="0" dirty="0">
                <a:ln>
                  <a:noFill/>
                </a:ln>
                <a:solidFill>
                  <a:srgbClr val="006883"/>
                </a:solidFill>
                <a:effectLst/>
                <a:uLnTx/>
                <a:uFillTx/>
                <a:latin typeface="+mn-lt"/>
                <a:ea typeface="+mn-ea"/>
                <a:cs typeface="+mn-cs"/>
              </a:rPr>
            </a:br>
            <a:r>
              <a:rPr lang="en-US" sz="2000" b="1" spc="-20" baseline="0" dirty="0">
                <a:solidFill>
                  <a:schemeClr val="accent2"/>
                </a:solidFill>
              </a:rPr>
              <a:t>Engaging via a topical </a:t>
            </a:r>
            <a:br>
              <a:rPr lang="en-US" sz="2000" b="1" spc="-20" baseline="0" dirty="0">
                <a:solidFill>
                  <a:schemeClr val="accent2"/>
                </a:solidFill>
              </a:rPr>
            </a:br>
            <a:r>
              <a:rPr lang="en-US" sz="2000" b="1" spc="-20" baseline="0" dirty="0">
                <a:solidFill>
                  <a:schemeClr val="accent2"/>
                </a:solidFill>
              </a:rPr>
              <a:t>entry point</a:t>
            </a: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1371600"/>
            <a:ext cx="5394960" cy="1713931"/>
          </a:xfrm>
          <a:prstGeom prst="rect">
            <a:avLst/>
          </a:prstGeom>
          <a:noFill/>
        </p:spPr>
        <p:txBody>
          <a:bodyPr wrap="square" lIns="0" tIns="0" rIns="0" bIns="0" rtlCol="0">
            <a:spAutoFit/>
          </a:bodyPr>
          <a:lstStyle/>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Data on recent topically-focused research by accounts and individuals in your market is a big advantage for those who subscribe to Priority Engine</a:t>
            </a:r>
            <a:r>
              <a:rPr lang="en-US" sz="1200" b="0" baseline="30000" dirty="0">
                <a:solidFill>
                  <a:schemeClr val="tx1">
                    <a:lumMod val="75000"/>
                    <a:lumOff val="25000"/>
                  </a:schemeClr>
                </a:solidFill>
              </a:rPr>
              <a:t>™</a:t>
            </a:r>
            <a:r>
              <a:rPr lang="en-US" sz="1200" b="0" dirty="0">
                <a:solidFill>
                  <a:schemeClr val="tx1">
                    <a:lumMod val="75000"/>
                    <a:lumOff val="25000"/>
                  </a:schemeClr>
                </a:solidFill>
              </a:rPr>
              <a:t>.</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The key to success is not only in choosing topically-targeted lists to market to, but also in closely aligning the messaging copy to that topic.</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Learning how to engage prospects on the specific problems they’re researching in this way becomes repeatable in other sales/marketing mediums—</a:t>
            </a:r>
            <a:br>
              <a:rPr lang="en-US" sz="1200" b="0" dirty="0">
                <a:solidFill>
                  <a:schemeClr val="tx1">
                    <a:lumMod val="75000"/>
                    <a:lumOff val="25000"/>
                  </a:schemeClr>
                </a:solidFill>
              </a:rPr>
            </a:br>
            <a:r>
              <a:rPr lang="en-US" sz="1200" b="0" dirty="0">
                <a:solidFill>
                  <a:schemeClr val="tx1">
                    <a:lumMod val="75000"/>
                    <a:lumOff val="25000"/>
                  </a:schemeClr>
                </a:solidFill>
              </a:rPr>
              <a:t>a classic win/win.</a:t>
            </a:r>
          </a:p>
        </p:txBody>
      </p:sp>
      <p:grpSp>
        <p:nvGrpSpPr>
          <p:cNvPr id="10" name="Group 9">
            <a:extLst>
              <a:ext uri="{FF2B5EF4-FFF2-40B4-BE49-F238E27FC236}">
                <a16:creationId xmlns:a16="http://schemas.microsoft.com/office/drawing/2014/main" id="{0A56A69B-1601-CB34-1749-723B290CDBA6}"/>
              </a:ext>
            </a:extLst>
          </p:cNvPr>
          <p:cNvGrpSpPr/>
          <p:nvPr userDrawn="1"/>
        </p:nvGrpSpPr>
        <p:grpSpPr>
          <a:xfrm>
            <a:off x="457602" y="3291840"/>
            <a:ext cx="5404104" cy="2953233"/>
            <a:chOff x="4981073" y="797045"/>
            <a:chExt cx="6033983" cy="2953233"/>
          </a:xfrm>
        </p:grpSpPr>
        <p:sp>
          <p:nvSpPr>
            <p:cNvPr id="6" name="Rectangle 5">
              <a:extLst>
                <a:ext uri="{FF2B5EF4-FFF2-40B4-BE49-F238E27FC236}">
                  <a16:creationId xmlns:a16="http://schemas.microsoft.com/office/drawing/2014/main" id="{9ECCFA93-B132-1E39-B790-4C12A92608CE}"/>
                </a:ext>
              </a:extLst>
            </p:cNvPr>
            <p:cNvSpPr/>
            <p:nvPr userDrawn="1"/>
          </p:nvSpPr>
          <p:spPr>
            <a:xfrm>
              <a:off x="4981074" y="797045"/>
              <a:ext cx="6023773" cy="2926080"/>
            </a:xfrm>
            <a:prstGeom prst="rect">
              <a:avLst/>
            </a:prstGeom>
            <a:solidFill>
              <a:srgbClr val="F5F5F5">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77F8C1C5-AC39-6DD6-F909-58057DD54DFF}"/>
                </a:ext>
              </a:extLst>
            </p:cNvPr>
            <p:cNvSpPr txBox="1"/>
            <p:nvPr userDrawn="1"/>
          </p:nvSpPr>
          <p:spPr>
            <a:xfrm>
              <a:off x="4981073" y="1001833"/>
              <a:ext cx="6033983" cy="2748445"/>
            </a:xfrm>
            <a:prstGeom prst="rect">
              <a:avLst/>
            </a:prstGeom>
            <a:noFill/>
          </p:spPr>
          <p:txBody>
            <a:bodyPr wrap="square" lIns="228600" tIns="0" rIns="274320" bIns="0" numCol="2" spcCol="365760" rtlCol="0">
              <a:spAutoFit/>
            </a:bodyPr>
            <a:lstStyle/>
            <a:p>
              <a:pPr marL="0" indent="0">
                <a:lnSpc>
                  <a:spcPct val="110000"/>
                </a:lnSpc>
                <a:spcAft>
                  <a:spcPts val="2400"/>
                </a:spcAft>
                <a:buClr>
                  <a:schemeClr val="accent2"/>
                </a:buClr>
                <a:buFont typeface="Arial" panose="020B0604020202020204" pitchFamily="34" charset="0"/>
                <a:buNone/>
                <a:tabLst/>
              </a:pPr>
              <a:endParaRPr lang="en-US" sz="1400" b="1" dirty="0">
                <a:solidFill>
                  <a:schemeClr val="tx1">
                    <a:lumMod val="75000"/>
                    <a:lumOff val="25000"/>
                  </a:schemeClr>
                </a:solidFill>
              </a:endParaRPr>
            </a:p>
            <a:p>
              <a:pPr marL="0" indent="0">
                <a:lnSpc>
                  <a:spcPct val="110000"/>
                </a:lnSpc>
                <a:spcAft>
                  <a:spcPts val="2400"/>
                </a:spcAft>
                <a:buClr>
                  <a:schemeClr val="accent2"/>
                </a:buClr>
                <a:buFont typeface="Arial" panose="020B0604020202020204" pitchFamily="34" charset="0"/>
                <a:buNone/>
                <a:tabLst/>
              </a:pPr>
              <a:r>
                <a:rPr lang="en-US" sz="1400" b="1" dirty="0">
                  <a:solidFill>
                    <a:schemeClr val="tx1">
                      <a:lumMod val="75000"/>
                      <a:lumOff val="25000"/>
                    </a:schemeClr>
                  </a:solidFill>
                </a:rPr>
                <a:t>Don’t write copy about knowing they’re researching Topic X, </a:t>
              </a:r>
              <a:r>
                <a:rPr lang="en-US" sz="1400" b="0" dirty="0">
                  <a:solidFill>
                    <a:schemeClr val="tx1">
                      <a:lumMod val="75000"/>
                      <a:lumOff val="25000"/>
                    </a:schemeClr>
                  </a:solidFill>
                </a:rPr>
                <a:t>that leads the reader to ask how you know, not to engage with you on how you can help them.</a:t>
              </a:r>
              <a:br>
                <a:rPr lang="en-US" sz="1400" b="0" dirty="0">
                  <a:solidFill>
                    <a:schemeClr val="tx1">
                      <a:lumMod val="75000"/>
                      <a:lumOff val="25000"/>
                    </a:schemeClr>
                  </a:solidFill>
                </a:rPr>
              </a:br>
              <a:endParaRPr lang="en-US" sz="1400" b="0" dirty="0">
                <a:solidFill>
                  <a:schemeClr val="tx1">
                    <a:lumMod val="75000"/>
                    <a:lumOff val="25000"/>
                  </a:schemeClr>
                </a:solidFill>
              </a:endParaRPr>
            </a:p>
            <a:p>
              <a:pPr marL="0" marR="0" lvl="0" indent="0" algn="l" defTabSz="914400" rtl="0" eaLnBrk="1" fontAlgn="auto" latinLnBrk="0" hangingPunct="1">
                <a:lnSpc>
                  <a:spcPct val="110000"/>
                </a:lnSpc>
                <a:spcBef>
                  <a:spcPts val="0"/>
                </a:spcBef>
                <a:spcAft>
                  <a:spcPts val="2400"/>
                </a:spcAft>
                <a:buClr>
                  <a:srgbClr val="00A69F"/>
                </a:buClr>
                <a:buSzTx/>
                <a:buFont typeface="Arial" panose="020B0604020202020204" pitchFamily="34" charset="0"/>
                <a:buNone/>
                <a:tabLst/>
                <a:defRPr/>
              </a:pPr>
              <a:r>
                <a:rPr kumimoji="0" lang="en-US" sz="1600" b="1" i="0" u="none" strike="noStrike" kern="1200" cap="none" spc="0" normalizeH="0" baseline="0" noProof="0" dirty="0">
                  <a:ln>
                    <a:noFill/>
                  </a:ln>
                  <a:solidFill>
                    <a:srgbClr val="00A69F"/>
                  </a:solidFill>
                  <a:effectLst/>
                  <a:uLnTx/>
                  <a:uFillTx/>
                  <a:latin typeface="+mn-lt"/>
                  <a:ea typeface="+mn-ea"/>
                  <a:cs typeface="+mn-cs"/>
                </a:rPr>
                <a:t> </a:t>
              </a:r>
            </a:p>
            <a:p>
              <a:pPr marL="0" indent="0">
                <a:lnSpc>
                  <a:spcPct val="110000"/>
                </a:lnSpc>
                <a:spcAft>
                  <a:spcPts val="1200"/>
                </a:spcAft>
                <a:buClr>
                  <a:schemeClr val="accent2"/>
                </a:buClr>
                <a:buFont typeface="Arial" panose="020B0604020202020204" pitchFamily="34" charset="0"/>
                <a:buNone/>
                <a:tabLst/>
              </a:pPr>
              <a:r>
                <a:rPr lang="en-US" sz="1400" b="1" dirty="0">
                  <a:solidFill>
                    <a:schemeClr val="tx1">
                      <a:lumMod val="75000"/>
                      <a:lumOff val="25000"/>
                    </a:schemeClr>
                  </a:solidFill>
                </a:rPr>
                <a:t>Rather, get specific about the challenge that the topical research indicates, </a:t>
              </a:r>
              <a:r>
                <a:rPr lang="en-US" sz="1400" b="0" dirty="0">
                  <a:solidFill>
                    <a:schemeClr val="tx1">
                      <a:lumMod val="75000"/>
                      <a:lumOff val="25000"/>
                    </a:schemeClr>
                  </a:solidFill>
                </a:rPr>
                <a:t>leaving the source out. The reaction should be “I don’t know how you know, but that’s my problem right now.” Be as specific as you can!</a:t>
              </a:r>
            </a:p>
          </p:txBody>
        </p:sp>
        <p:cxnSp>
          <p:nvCxnSpPr>
            <p:cNvPr id="9" name="Straight Connector 8">
              <a:extLst>
                <a:ext uri="{FF2B5EF4-FFF2-40B4-BE49-F238E27FC236}">
                  <a16:creationId xmlns:a16="http://schemas.microsoft.com/office/drawing/2014/main" id="{9CDF4F4B-D1D9-AC84-302F-1163F3BB14D4}"/>
                </a:ext>
              </a:extLst>
            </p:cNvPr>
            <p:cNvCxnSpPr/>
            <p:nvPr userDrawn="1"/>
          </p:nvCxnSpPr>
          <p:spPr>
            <a:xfrm>
              <a:off x="5228264" y="1437125"/>
              <a:ext cx="2552446"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855895A-6CCA-194D-3959-6B4F6272A829}"/>
                </a:ext>
              </a:extLst>
            </p:cNvPr>
            <p:cNvCxnSpPr/>
            <p:nvPr userDrawn="1"/>
          </p:nvCxnSpPr>
          <p:spPr>
            <a:xfrm>
              <a:off x="8173798" y="1437125"/>
              <a:ext cx="2552446"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6C7CBE23-B525-3759-B277-4C59FBA884D9}"/>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16" name="TextBox 15">
            <a:extLst>
              <a:ext uri="{FF2B5EF4-FFF2-40B4-BE49-F238E27FC236}">
                <a16:creationId xmlns:a16="http://schemas.microsoft.com/office/drawing/2014/main" id="{6E5D8F7E-9CD4-AD81-87FA-AB29909A7D6C}"/>
              </a:ext>
            </a:extLst>
          </p:cNvPr>
          <p:cNvSpPr txBox="1"/>
          <p:nvPr userDrawn="1"/>
        </p:nvSpPr>
        <p:spPr>
          <a:xfrm>
            <a:off x="457603" y="3291840"/>
            <a:ext cx="3474317" cy="508344"/>
          </a:xfrm>
          <a:prstGeom prst="rect">
            <a:avLst/>
          </a:prstGeom>
          <a:noFill/>
        </p:spPr>
        <p:txBody>
          <a:bodyPr wrap="square" lIns="228600" tIns="210312">
            <a:spAutoFit/>
          </a:bodyPr>
          <a:lstStyle/>
          <a:p>
            <a:pPr marL="0" indent="0">
              <a:lnSpc>
                <a:spcPct val="110000"/>
              </a:lnSpc>
              <a:spcAft>
                <a:spcPts val="2400"/>
              </a:spcAft>
              <a:buClr>
                <a:schemeClr val="accent2"/>
              </a:buClr>
              <a:buFont typeface="Arial" panose="020B0604020202020204" pitchFamily="34" charset="0"/>
              <a:buNone/>
              <a:tabLst/>
            </a:pPr>
            <a:r>
              <a:rPr lang="en-US" sz="1600" b="1" dirty="0">
                <a:solidFill>
                  <a:schemeClr val="accent2"/>
                </a:solidFill>
              </a:rPr>
              <a:t>Practical Implementation</a:t>
            </a:r>
          </a:p>
        </p:txBody>
      </p:sp>
    </p:spTree>
    <p:extLst>
      <p:ext uri="{BB962C8B-B14F-4D97-AF65-F5344CB8AC3E}">
        <p14:creationId xmlns:p14="http://schemas.microsoft.com/office/powerpoint/2010/main" val="11427353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Only">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E1AFE8C-7DEF-6DCE-B50A-D9F81DCF2FCD}"/>
              </a:ext>
            </a:extLst>
          </p:cNvPr>
          <p:cNvSpPr/>
          <p:nvPr userDrawn="1"/>
        </p:nvSpPr>
        <p:spPr>
          <a:xfrm>
            <a:off x="6325848" y="-91440"/>
            <a:ext cx="5943600"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1188720"/>
            <a:ext cx="5394960" cy="1867819"/>
          </a:xfrm>
          <a:prstGeom prst="rect">
            <a:avLst/>
          </a:prstGeom>
          <a:noFill/>
        </p:spPr>
        <p:txBody>
          <a:bodyPr wrap="square" lIns="0" tIns="0" rIns="0" bIns="0" rtlCol="0">
            <a:spAutoFit/>
          </a:bodyPr>
          <a:lstStyle/>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Intent data is an amazing way to add to how you’re messaging the audience.</a:t>
            </a:r>
          </a:p>
          <a:p>
            <a:pPr marL="0" indent="0">
              <a:lnSpc>
                <a:spcPct val="110000"/>
              </a:lnSpc>
              <a:spcAft>
                <a:spcPts val="1200"/>
              </a:spcAft>
              <a:buClr>
                <a:schemeClr val="accent2"/>
              </a:buClr>
              <a:buFont typeface="Arial" panose="020B0604020202020204" pitchFamily="34" charset="0"/>
              <a:buNone/>
              <a:tabLst/>
            </a:pPr>
            <a:r>
              <a:rPr lang="en-US" sz="1200" b="1" dirty="0">
                <a:solidFill>
                  <a:schemeClr val="tx1">
                    <a:lumMod val="75000"/>
                    <a:lumOff val="25000"/>
                  </a:schemeClr>
                </a:solidFill>
              </a:rPr>
              <a:t>Let’s put this into practice… </a:t>
            </a:r>
            <a:br>
              <a:rPr lang="en-US" sz="1200" b="1" dirty="0">
                <a:solidFill>
                  <a:schemeClr val="accent2"/>
                </a:solidFill>
              </a:rPr>
            </a:br>
            <a:r>
              <a:rPr lang="en-US" sz="1200" b="1" dirty="0">
                <a:solidFill>
                  <a:schemeClr val="accent2"/>
                </a:solidFill>
              </a:rPr>
              <a:t>How would you look to infuse intent data into the email to the right?</a:t>
            </a:r>
          </a:p>
          <a:p>
            <a:pPr marL="0" lvl="1"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One tactic is to associate their peers and infer they’re late to the game: </a:t>
            </a:r>
            <a:br>
              <a:rPr lang="en-US" sz="1200" b="0" dirty="0">
                <a:solidFill>
                  <a:schemeClr val="tx1">
                    <a:lumMod val="75000"/>
                    <a:lumOff val="25000"/>
                  </a:schemeClr>
                </a:solidFill>
              </a:rPr>
            </a:br>
            <a:r>
              <a:rPr lang="en-US" sz="1200" b="0" dirty="0">
                <a:solidFill>
                  <a:schemeClr val="tx1">
                    <a:lumMod val="75000"/>
                    <a:lumOff val="25000"/>
                  </a:schemeClr>
                </a:solidFill>
              </a:rPr>
              <a:t>‘Many folks in your situation have already addressed X…’.</a:t>
            </a:r>
          </a:p>
          <a:p>
            <a:pPr marL="0" lvl="1"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Another is to point out factors specific to the topic that have changed, </a:t>
            </a:r>
            <a:br>
              <a:rPr lang="en-US" sz="1200" b="0" dirty="0">
                <a:solidFill>
                  <a:schemeClr val="tx1">
                    <a:lumMod val="75000"/>
                    <a:lumOff val="25000"/>
                  </a:schemeClr>
                </a:solidFill>
              </a:rPr>
            </a:br>
            <a:r>
              <a:rPr lang="en-US" sz="1200" b="0" dirty="0">
                <a:solidFill>
                  <a:schemeClr val="tx1">
                    <a:lumMod val="75000"/>
                    <a:lumOff val="25000"/>
                  </a:schemeClr>
                </a:solidFill>
              </a:rPr>
              <a:t>to create urgency (there are lots of post-pandemic examples of this!).</a:t>
            </a:r>
          </a:p>
        </p:txBody>
      </p:sp>
      <p:pic>
        <p:nvPicPr>
          <p:cNvPr id="10" name="Picture 9">
            <a:extLst>
              <a:ext uri="{FF2B5EF4-FFF2-40B4-BE49-F238E27FC236}">
                <a16:creationId xmlns:a16="http://schemas.microsoft.com/office/drawing/2014/main" id="{F409C334-AEAA-0C44-7E7E-89571F19443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793836" y="548640"/>
            <a:ext cx="4965192" cy="5852160"/>
          </a:xfrm>
          <a:prstGeom prst="rect">
            <a:avLst/>
          </a:prstGeom>
          <a:solidFill>
            <a:schemeClr val="bg1"/>
          </a:solidFill>
          <a:ln w="6350">
            <a:noFill/>
            <a:miter lim="800000"/>
          </a:ln>
        </p:spPr>
      </p:pic>
      <p:sp>
        <p:nvSpPr>
          <p:cNvPr id="11" name="Content Placeholder 3">
            <a:extLst>
              <a:ext uri="{FF2B5EF4-FFF2-40B4-BE49-F238E27FC236}">
                <a16:creationId xmlns:a16="http://schemas.microsoft.com/office/drawing/2014/main" id="{DDD5C6B4-CCF8-202A-2C86-94CF1BB0C5B2}"/>
              </a:ext>
            </a:extLst>
          </p:cNvPr>
          <p:cNvSpPr>
            <a:spLocks noGrp="1"/>
          </p:cNvSpPr>
          <p:nvPr>
            <p:ph sz="half" idx="2" hasCustomPrompt="1"/>
          </p:nvPr>
        </p:nvSpPr>
        <p:spPr>
          <a:xfrm>
            <a:off x="457200" y="3383280"/>
            <a:ext cx="5577840" cy="2834640"/>
          </a:xfrm>
          <a:solidFill>
            <a:srgbClr val="F5F5F5"/>
          </a:solidFill>
          <a:ln w="6350">
            <a:noFill/>
          </a:ln>
        </p:spPr>
        <p:txBody>
          <a:bodyPr lIns="283464" tIns="182880" rIns="274320" bIns="274320">
            <a:noAutofit/>
          </a:bodyPr>
          <a:lstStyle>
            <a:lvl1pPr marL="0" marR="0" indent="0" algn="l" defTabSz="914400" rtl="0" eaLnBrk="1" fontAlgn="auto" latinLnBrk="0" hangingPunct="1">
              <a:lnSpc>
                <a:spcPct val="110000"/>
              </a:lnSpc>
              <a:spcBef>
                <a:spcPts val="0"/>
              </a:spcBef>
              <a:spcAft>
                <a:spcPts val="1200"/>
              </a:spcAft>
              <a:buClr>
                <a:schemeClr val="accent2"/>
              </a:buClr>
              <a:buSzTx/>
              <a:buFont typeface="Arial"/>
              <a:buNone/>
              <a:tabLst/>
              <a:defRPr sz="1600" b="1" i="0" baseline="0">
                <a:solidFill>
                  <a:schemeClr val="accent1"/>
                </a:solidFill>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pPr marL="0" marR="0" lvl="0" indent="0" algn="l" defTabSz="914400" rtl="0" eaLnBrk="1" fontAlgn="auto" latinLnBrk="0" hangingPunct="1">
              <a:lnSpc>
                <a:spcPct val="110000"/>
              </a:lnSpc>
              <a:spcBef>
                <a:spcPts val="0"/>
              </a:spcBef>
              <a:spcAft>
                <a:spcPts val="1200"/>
              </a:spcAft>
              <a:buClr>
                <a:schemeClr val="accent2"/>
              </a:buClr>
              <a:buSzTx/>
              <a:buFont typeface="Arial"/>
              <a:buNone/>
              <a:tabLst/>
              <a:defRPr/>
            </a:pPr>
            <a:r>
              <a:rPr lang="en-US" dirty="0"/>
              <a:t>LET’S PRACTICE—TYPE TO EDIT</a:t>
            </a: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0" y="640080"/>
            <a:ext cx="5406189"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Connecting on Intent Data</a:t>
            </a:r>
          </a:p>
        </p:txBody>
      </p:sp>
      <p:sp>
        <p:nvSpPr>
          <p:cNvPr id="12" name="TextBox 11">
            <a:extLst>
              <a:ext uri="{FF2B5EF4-FFF2-40B4-BE49-F238E27FC236}">
                <a16:creationId xmlns:a16="http://schemas.microsoft.com/office/drawing/2014/main" id="{1A9B5B2B-1A86-0D8C-D124-E10E466C0045}"/>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9" name="Text Placeholder 8">
            <a:extLst>
              <a:ext uri="{FF2B5EF4-FFF2-40B4-BE49-F238E27FC236}">
                <a16:creationId xmlns:a16="http://schemas.microsoft.com/office/drawing/2014/main" id="{3D623A21-1D0D-47FF-A714-E8379E564D4A}"/>
              </a:ext>
            </a:extLst>
          </p:cNvPr>
          <p:cNvSpPr>
            <a:spLocks noGrp="1"/>
          </p:cNvSpPr>
          <p:nvPr>
            <p:ph type="body" sz="quarter" idx="11" hasCustomPrompt="1"/>
          </p:nvPr>
        </p:nvSpPr>
        <p:spPr>
          <a:xfrm>
            <a:off x="457200" y="3383280"/>
            <a:ext cx="274320" cy="73152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16" name="Text Placeholder 8">
            <a:extLst>
              <a:ext uri="{FF2B5EF4-FFF2-40B4-BE49-F238E27FC236}">
                <a16:creationId xmlns:a16="http://schemas.microsoft.com/office/drawing/2014/main" id="{80170E48-2F94-60CC-1375-C67B068B58A5}"/>
              </a:ext>
            </a:extLst>
          </p:cNvPr>
          <p:cNvSpPr>
            <a:spLocks noGrp="1"/>
          </p:cNvSpPr>
          <p:nvPr>
            <p:ph type="body" sz="quarter" idx="12" hasCustomPrompt="1"/>
          </p:nvPr>
        </p:nvSpPr>
        <p:spPr>
          <a:xfrm>
            <a:off x="5760720" y="5486400"/>
            <a:ext cx="274320" cy="731520"/>
          </a:xfrm>
        </p:spPr>
        <p:txBody>
          <a:bodyPr wrap="square" lIns="0" tIns="91440" rIns="18288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Tree>
    <p:extLst>
      <p:ext uri="{BB962C8B-B14F-4D97-AF65-F5344CB8AC3E}">
        <p14:creationId xmlns:p14="http://schemas.microsoft.com/office/powerpoint/2010/main" val="5075196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Onl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4AF3B49-B59F-D7EB-2B8A-6A9AB83E3CC3}"/>
              </a:ext>
            </a:extLst>
          </p:cNvPr>
          <p:cNvSpPr/>
          <p:nvPr userDrawn="1"/>
        </p:nvSpPr>
        <p:spPr>
          <a:xfrm>
            <a:off x="6325848" y="-91440"/>
            <a:ext cx="5943600"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1188720"/>
            <a:ext cx="5394960" cy="1307666"/>
          </a:xfrm>
          <a:prstGeom prst="rect">
            <a:avLst/>
          </a:prstGeom>
          <a:noFill/>
        </p:spPr>
        <p:txBody>
          <a:bodyPr wrap="square" lIns="0" tIns="0" rIns="0" bIns="0" rtlCol="0">
            <a:spAutoFit/>
          </a:bodyPr>
          <a:lstStyle/>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Show a prospect</a:t>
            </a:r>
            <a:r>
              <a:rPr lang="en-US" sz="1200" b="1" dirty="0">
                <a:solidFill>
                  <a:schemeClr val="tx1">
                    <a:lumMod val="75000"/>
                    <a:lumOff val="25000"/>
                  </a:schemeClr>
                </a:solidFill>
              </a:rPr>
              <a:t>—right away!—</a:t>
            </a:r>
            <a:r>
              <a:rPr lang="en-US" sz="1200" b="0" dirty="0">
                <a:solidFill>
                  <a:schemeClr val="tx1">
                    <a:lumMod val="75000"/>
                    <a:lumOff val="25000"/>
                  </a:schemeClr>
                </a:solidFill>
              </a:rPr>
              <a:t>that you understand their challenges, </a:t>
            </a:r>
            <a:br>
              <a:rPr lang="en-US" sz="1200" b="0" dirty="0">
                <a:solidFill>
                  <a:schemeClr val="tx1">
                    <a:lumMod val="75000"/>
                    <a:lumOff val="25000"/>
                  </a:schemeClr>
                </a:solidFill>
              </a:rPr>
            </a:br>
            <a:r>
              <a:rPr lang="en-US" sz="1200" b="0" dirty="0">
                <a:solidFill>
                  <a:schemeClr val="tx1">
                    <a:lumMod val="75000"/>
                    <a:lumOff val="25000"/>
                  </a:schemeClr>
                </a:solidFill>
              </a:rPr>
              <a:t>before you ever consider talking about your own solutions is a proven winner </a:t>
            </a:r>
            <a:br>
              <a:rPr lang="en-US" sz="1200" b="0" dirty="0">
                <a:solidFill>
                  <a:schemeClr val="tx1">
                    <a:lumMod val="75000"/>
                    <a:lumOff val="25000"/>
                  </a:schemeClr>
                </a:solidFill>
              </a:rPr>
            </a:br>
            <a:r>
              <a:rPr lang="en-US" sz="1200" b="0" dirty="0">
                <a:solidFill>
                  <a:schemeClr val="tx1">
                    <a:lumMod val="75000"/>
                    <a:lumOff val="25000"/>
                  </a:schemeClr>
                </a:solidFill>
              </a:rPr>
              <a:t>in response copywriting.</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Be striking, and to the point, of solution modeling.</a:t>
            </a:r>
          </a:p>
          <a:p>
            <a:pPr marL="0" indent="0">
              <a:lnSpc>
                <a:spcPct val="110000"/>
              </a:lnSpc>
              <a:spcAft>
                <a:spcPts val="1200"/>
              </a:spcAft>
              <a:buClr>
                <a:schemeClr val="accent2"/>
              </a:buClr>
              <a:buFont typeface="Arial" panose="020B0604020202020204" pitchFamily="34" charset="0"/>
              <a:buNone/>
              <a:tabLst/>
            </a:pPr>
            <a:r>
              <a:rPr lang="en-US" sz="1200" b="1" dirty="0">
                <a:solidFill>
                  <a:schemeClr val="accent2"/>
                </a:solidFill>
              </a:rPr>
              <a:t>How would you adapt the email to the right to showcase this?</a:t>
            </a:r>
            <a:endParaRPr lang="en-US" sz="1200" b="0" dirty="0">
              <a:solidFill>
                <a:schemeClr val="accent2"/>
              </a:solidFill>
            </a:endParaRPr>
          </a:p>
        </p:txBody>
      </p:sp>
      <p:sp>
        <p:nvSpPr>
          <p:cNvPr id="11" name="Content Placeholder 3">
            <a:extLst>
              <a:ext uri="{FF2B5EF4-FFF2-40B4-BE49-F238E27FC236}">
                <a16:creationId xmlns:a16="http://schemas.microsoft.com/office/drawing/2014/main" id="{DDD5C6B4-CCF8-202A-2C86-94CF1BB0C5B2}"/>
              </a:ext>
            </a:extLst>
          </p:cNvPr>
          <p:cNvSpPr>
            <a:spLocks noGrp="1"/>
          </p:cNvSpPr>
          <p:nvPr>
            <p:ph sz="half" idx="2" hasCustomPrompt="1"/>
          </p:nvPr>
        </p:nvSpPr>
        <p:spPr>
          <a:xfrm>
            <a:off x="457200" y="2834640"/>
            <a:ext cx="5577840" cy="3381538"/>
          </a:xfrm>
          <a:solidFill>
            <a:srgbClr val="F5F5F5"/>
          </a:solidFill>
          <a:ln w="6350">
            <a:noFill/>
          </a:ln>
        </p:spPr>
        <p:txBody>
          <a:bodyPr lIns="283464" tIns="182880" rIns="274320" bIns="274320">
            <a:noAutofit/>
          </a:bodyPr>
          <a:lstStyle>
            <a:lvl1pPr marL="0" indent="0">
              <a:lnSpc>
                <a:spcPct val="110000"/>
              </a:lnSpc>
              <a:spcBef>
                <a:spcPts val="0"/>
              </a:spcBef>
              <a:spcAft>
                <a:spcPts val="1200"/>
              </a:spcAft>
              <a:buClr>
                <a:schemeClr val="accent2"/>
              </a:buClr>
              <a:buNone/>
              <a:defRPr sz="1600" b="1" i="0" baseline="0">
                <a:solidFill>
                  <a:schemeClr val="accent1"/>
                </a:solidFill>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r>
              <a:rPr lang="en-US" dirty="0"/>
              <a:t>LET’S PRACTICE—TYPE TO EDIT</a:t>
            </a: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0" y="640080"/>
            <a:ext cx="5406189"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Connecting on vital user pain point</a:t>
            </a:r>
          </a:p>
        </p:txBody>
      </p:sp>
      <p:pic>
        <p:nvPicPr>
          <p:cNvPr id="14" name="Picture 13">
            <a:extLst>
              <a:ext uri="{FF2B5EF4-FFF2-40B4-BE49-F238E27FC236}">
                <a16:creationId xmlns:a16="http://schemas.microsoft.com/office/drawing/2014/main" id="{18E19A0D-E9D0-EB6A-881E-32FC26678C6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793992" y="548640"/>
            <a:ext cx="4965192" cy="5852160"/>
          </a:xfrm>
          <a:prstGeom prst="rect">
            <a:avLst/>
          </a:prstGeom>
          <a:solidFill>
            <a:schemeClr val="bg1"/>
          </a:solidFill>
          <a:ln w="6350">
            <a:noFill/>
            <a:miter lim="800000"/>
          </a:ln>
        </p:spPr>
      </p:pic>
      <p:sp>
        <p:nvSpPr>
          <p:cNvPr id="10" name="TextBox 9">
            <a:extLst>
              <a:ext uri="{FF2B5EF4-FFF2-40B4-BE49-F238E27FC236}">
                <a16:creationId xmlns:a16="http://schemas.microsoft.com/office/drawing/2014/main" id="{9BC4B6BA-3DD5-C4E0-DCB6-11F102AFDB31}"/>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17" name="Text Placeholder 8">
            <a:extLst>
              <a:ext uri="{FF2B5EF4-FFF2-40B4-BE49-F238E27FC236}">
                <a16:creationId xmlns:a16="http://schemas.microsoft.com/office/drawing/2014/main" id="{134F9C7E-8E88-FA68-4D8F-9CDE8F0EADA4}"/>
              </a:ext>
            </a:extLst>
          </p:cNvPr>
          <p:cNvSpPr>
            <a:spLocks noGrp="1"/>
          </p:cNvSpPr>
          <p:nvPr>
            <p:ph type="body" sz="quarter" idx="11" hasCustomPrompt="1"/>
          </p:nvPr>
        </p:nvSpPr>
        <p:spPr>
          <a:xfrm>
            <a:off x="457200" y="2834640"/>
            <a:ext cx="274320" cy="73152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18" name="Text Placeholder 8">
            <a:extLst>
              <a:ext uri="{FF2B5EF4-FFF2-40B4-BE49-F238E27FC236}">
                <a16:creationId xmlns:a16="http://schemas.microsoft.com/office/drawing/2014/main" id="{DA35FA9A-2EF7-F11D-DCCD-C729BBF68DDE}"/>
              </a:ext>
            </a:extLst>
          </p:cNvPr>
          <p:cNvSpPr>
            <a:spLocks noGrp="1"/>
          </p:cNvSpPr>
          <p:nvPr>
            <p:ph type="body" sz="quarter" idx="12" hasCustomPrompt="1"/>
          </p:nvPr>
        </p:nvSpPr>
        <p:spPr>
          <a:xfrm>
            <a:off x="5760720" y="5484658"/>
            <a:ext cx="274320" cy="731520"/>
          </a:xfrm>
        </p:spPr>
        <p:txBody>
          <a:bodyPr wrap="square" lIns="0" tIns="91440" rIns="18288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Tree>
    <p:extLst>
      <p:ext uri="{BB962C8B-B14F-4D97-AF65-F5344CB8AC3E}">
        <p14:creationId xmlns:p14="http://schemas.microsoft.com/office/powerpoint/2010/main" val="2555238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Onl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13669FF2-DC5E-EE10-3209-A6D1183BE1C5}"/>
              </a:ext>
            </a:extLst>
          </p:cNvPr>
          <p:cNvSpPr/>
          <p:nvPr userDrawn="1"/>
        </p:nvSpPr>
        <p:spPr>
          <a:xfrm>
            <a:off x="6325848" y="-91440"/>
            <a:ext cx="5943600"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1188720"/>
            <a:ext cx="5406188" cy="2070952"/>
          </a:xfrm>
          <a:prstGeom prst="rect">
            <a:avLst/>
          </a:prstGeom>
          <a:noFill/>
        </p:spPr>
        <p:txBody>
          <a:bodyPr wrap="square" lIns="0" tIns="0" rIns="0" bIns="0" rtlCol="0">
            <a:spAutoFit/>
          </a:bodyPr>
          <a:lstStyle/>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A terrific goal is to create messaging that focuses on the prospects’ challenges and connects with them in a way that shows that you get it!</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A great way to do this is to focus on technically-specific challenges and show what’s changed in the market—create urgency in the prospect’s need to solve problems.</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As the content progresses, transition to more product-forward messaging— balancing the message and telling the whole story for buyers in all stages.</a:t>
            </a:r>
          </a:p>
          <a:p>
            <a:pPr marL="0" indent="0">
              <a:lnSpc>
                <a:spcPct val="110000"/>
              </a:lnSpc>
              <a:spcAft>
                <a:spcPts val="1200"/>
              </a:spcAft>
              <a:buClr>
                <a:schemeClr val="accent2"/>
              </a:buClr>
              <a:buFont typeface="Arial" panose="020B0604020202020204" pitchFamily="34" charset="0"/>
              <a:buNone/>
              <a:tabLst/>
            </a:pPr>
            <a:r>
              <a:rPr lang="en-US" sz="1200" b="1" dirty="0">
                <a:solidFill>
                  <a:schemeClr val="accent2"/>
                </a:solidFill>
              </a:rPr>
              <a:t>How is Okta creating a solution-centric message in this email?</a:t>
            </a:r>
          </a:p>
        </p:txBody>
      </p:sp>
      <p:sp>
        <p:nvSpPr>
          <p:cNvPr id="11" name="Content Placeholder 3">
            <a:extLst>
              <a:ext uri="{FF2B5EF4-FFF2-40B4-BE49-F238E27FC236}">
                <a16:creationId xmlns:a16="http://schemas.microsoft.com/office/drawing/2014/main" id="{DDD5C6B4-CCF8-202A-2C86-94CF1BB0C5B2}"/>
              </a:ext>
            </a:extLst>
          </p:cNvPr>
          <p:cNvSpPr>
            <a:spLocks noGrp="1"/>
          </p:cNvSpPr>
          <p:nvPr>
            <p:ph sz="half" idx="2" hasCustomPrompt="1"/>
          </p:nvPr>
        </p:nvSpPr>
        <p:spPr>
          <a:xfrm>
            <a:off x="457200" y="3566160"/>
            <a:ext cx="5577840" cy="2651760"/>
          </a:xfrm>
          <a:solidFill>
            <a:srgbClr val="F5F5F5"/>
          </a:solidFill>
          <a:ln w="6350">
            <a:noFill/>
          </a:ln>
        </p:spPr>
        <p:txBody>
          <a:bodyPr lIns="283464" tIns="182880" rIns="274320" bIns="274320">
            <a:noAutofit/>
          </a:bodyPr>
          <a:lstStyle>
            <a:lvl1pPr marL="0" indent="0">
              <a:lnSpc>
                <a:spcPct val="110000"/>
              </a:lnSpc>
              <a:spcBef>
                <a:spcPts val="0"/>
              </a:spcBef>
              <a:spcAft>
                <a:spcPts val="1200"/>
              </a:spcAft>
              <a:buClr>
                <a:schemeClr val="accent2"/>
              </a:buClr>
              <a:buNone/>
              <a:defRPr sz="1600" b="1" i="0" baseline="0">
                <a:solidFill>
                  <a:schemeClr val="accent1"/>
                </a:solidFill>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r>
              <a:rPr lang="en-US" dirty="0"/>
              <a:t>LET’S PRACTICE—TYPE TO EDIT</a:t>
            </a: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0" y="640080"/>
            <a:ext cx="5406189"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Truly Targeted copy</a:t>
            </a:r>
          </a:p>
        </p:txBody>
      </p:sp>
      <p:pic>
        <p:nvPicPr>
          <p:cNvPr id="12" name="Picture 11">
            <a:extLst>
              <a:ext uri="{FF2B5EF4-FFF2-40B4-BE49-F238E27FC236}">
                <a16:creationId xmlns:a16="http://schemas.microsoft.com/office/drawing/2014/main" id="{AC6DDC1B-3D2D-6C5E-4A49-7FDFF68AAF6C}"/>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31"/>
          <a:stretch/>
        </p:blipFill>
        <p:spPr>
          <a:xfrm>
            <a:off x="6793837" y="548640"/>
            <a:ext cx="4965192" cy="5852160"/>
          </a:xfrm>
          <a:prstGeom prst="rect">
            <a:avLst/>
          </a:prstGeom>
          <a:ln w="6350">
            <a:solidFill>
              <a:schemeClr val="accent4"/>
            </a:solidFill>
            <a:miter lim="800000"/>
          </a:ln>
        </p:spPr>
      </p:pic>
      <p:sp>
        <p:nvSpPr>
          <p:cNvPr id="14" name="TextBox 13">
            <a:extLst>
              <a:ext uri="{FF2B5EF4-FFF2-40B4-BE49-F238E27FC236}">
                <a16:creationId xmlns:a16="http://schemas.microsoft.com/office/drawing/2014/main" id="{BB835DF5-7373-8516-F469-BE6E8954E6E0}"/>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17" name="Text Placeholder 8">
            <a:extLst>
              <a:ext uri="{FF2B5EF4-FFF2-40B4-BE49-F238E27FC236}">
                <a16:creationId xmlns:a16="http://schemas.microsoft.com/office/drawing/2014/main" id="{03A5321D-04C9-5147-1C3B-7E73A40A61D7}"/>
              </a:ext>
            </a:extLst>
          </p:cNvPr>
          <p:cNvSpPr>
            <a:spLocks noGrp="1"/>
          </p:cNvSpPr>
          <p:nvPr>
            <p:ph type="body" sz="quarter" idx="11" hasCustomPrompt="1"/>
          </p:nvPr>
        </p:nvSpPr>
        <p:spPr>
          <a:xfrm>
            <a:off x="457200" y="3566158"/>
            <a:ext cx="274320" cy="73152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18" name="Text Placeholder 8">
            <a:extLst>
              <a:ext uri="{FF2B5EF4-FFF2-40B4-BE49-F238E27FC236}">
                <a16:creationId xmlns:a16="http://schemas.microsoft.com/office/drawing/2014/main" id="{9513A28E-AEFC-EFED-4FB2-6B403C06FC2B}"/>
              </a:ext>
            </a:extLst>
          </p:cNvPr>
          <p:cNvSpPr>
            <a:spLocks noGrp="1"/>
          </p:cNvSpPr>
          <p:nvPr>
            <p:ph type="body" sz="quarter" idx="12" hasCustomPrompt="1"/>
          </p:nvPr>
        </p:nvSpPr>
        <p:spPr>
          <a:xfrm>
            <a:off x="5760720" y="5486400"/>
            <a:ext cx="274320" cy="731520"/>
          </a:xfrm>
        </p:spPr>
        <p:txBody>
          <a:bodyPr wrap="square" lIns="0" tIns="91440" rIns="18288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Tree>
    <p:extLst>
      <p:ext uri="{BB962C8B-B14F-4D97-AF65-F5344CB8AC3E}">
        <p14:creationId xmlns:p14="http://schemas.microsoft.com/office/powerpoint/2010/main" val="13456339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Only">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8637D1F-98B9-8AD0-BC40-A37D57115304}"/>
              </a:ext>
            </a:extLst>
          </p:cNvPr>
          <p:cNvSpPr/>
          <p:nvPr userDrawn="1"/>
        </p:nvSpPr>
        <p:spPr>
          <a:xfrm>
            <a:off x="6325848" y="-91440"/>
            <a:ext cx="5943600"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1554480"/>
            <a:ext cx="5406188" cy="1510798"/>
          </a:xfrm>
          <a:prstGeom prst="rect">
            <a:avLst/>
          </a:prstGeom>
          <a:noFill/>
        </p:spPr>
        <p:txBody>
          <a:bodyPr wrap="square" lIns="0" tIns="0" rIns="0" bIns="0" rtlCol="0">
            <a:spAutoFit/>
          </a:bodyPr>
          <a:lstStyle/>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For example [to the right] 4 paragraphs and 6 bullets before any action </a:t>
            </a:r>
            <a:br>
              <a:rPr lang="en-US" sz="1200" b="0" dirty="0">
                <a:solidFill>
                  <a:schemeClr val="tx1">
                    <a:lumMod val="75000"/>
                    <a:lumOff val="25000"/>
                  </a:schemeClr>
                </a:solidFill>
              </a:rPr>
            </a:br>
            <a:r>
              <a:rPr lang="en-US" sz="1200" b="0" dirty="0">
                <a:solidFill>
                  <a:schemeClr val="tx1">
                    <a:lumMod val="75000"/>
                    <a:lumOff val="25000"/>
                  </a:schemeClr>
                </a:solidFill>
              </a:rPr>
              <a:t>is presented.</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This email does share interesting info—sharing  insights on a specific process, exhibiting expertise. But, if you’re hoping for clicks, or in this case meetings, </a:t>
            </a:r>
            <a:br>
              <a:rPr lang="en-US" sz="1200" b="0" dirty="0">
                <a:solidFill>
                  <a:schemeClr val="tx1">
                    <a:lumMod val="75000"/>
                    <a:lumOff val="25000"/>
                  </a:schemeClr>
                </a:solidFill>
              </a:rPr>
            </a:br>
            <a:r>
              <a:rPr lang="en-US" sz="1200" b="0" dirty="0">
                <a:solidFill>
                  <a:schemeClr val="tx1">
                    <a:lumMod val="75000"/>
                    <a:lumOff val="25000"/>
                  </a:schemeClr>
                </a:solidFill>
              </a:rPr>
              <a:t>the odds are long.</a:t>
            </a:r>
          </a:p>
          <a:p>
            <a:pPr marL="0" indent="0">
              <a:lnSpc>
                <a:spcPct val="110000"/>
              </a:lnSpc>
              <a:spcAft>
                <a:spcPts val="1200"/>
              </a:spcAft>
              <a:buClr>
                <a:schemeClr val="accent2"/>
              </a:buClr>
              <a:buFont typeface="Arial" panose="020B0604020202020204" pitchFamily="34" charset="0"/>
              <a:buNone/>
              <a:tabLst/>
            </a:pPr>
            <a:r>
              <a:rPr lang="en-US" sz="1200" b="1" dirty="0">
                <a:solidFill>
                  <a:schemeClr val="accent2"/>
                </a:solidFill>
              </a:rPr>
              <a:t>What is the ideal length of an email?</a:t>
            </a:r>
          </a:p>
        </p:txBody>
      </p:sp>
      <p:sp>
        <p:nvSpPr>
          <p:cNvPr id="11" name="Content Placeholder 3">
            <a:extLst>
              <a:ext uri="{FF2B5EF4-FFF2-40B4-BE49-F238E27FC236}">
                <a16:creationId xmlns:a16="http://schemas.microsoft.com/office/drawing/2014/main" id="{DDD5C6B4-CCF8-202A-2C86-94CF1BB0C5B2}"/>
              </a:ext>
            </a:extLst>
          </p:cNvPr>
          <p:cNvSpPr>
            <a:spLocks noGrp="1"/>
          </p:cNvSpPr>
          <p:nvPr>
            <p:ph sz="half" idx="2" hasCustomPrompt="1"/>
          </p:nvPr>
        </p:nvSpPr>
        <p:spPr>
          <a:xfrm>
            <a:off x="457200" y="3291839"/>
            <a:ext cx="5577840" cy="2926080"/>
          </a:xfrm>
          <a:solidFill>
            <a:srgbClr val="F5F5F5"/>
          </a:solidFill>
          <a:ln w="6350">
            <a:noFill/>
          </a:ln>
        </p:spPr>
        <p:txBody>
          <a:bodyPr lIns="283464" tIns="182880" rIns="274320" bIns="274320">
            <a:noAutofit/>
          </a:bodyPr>
          <a:lstStyle>
            <a:lvl1pPr marL="0" indent="0">
              <a:lnSpc>
                <a:spcPct val="110000"/>
              </a:lnSpc>
              <a:spcBef>
                <a:spcPts val="0"/>
              </a:spcBef>
              <a:spcAft>
                <a:spcPts val="1200"/>
              </a:spcAft>
              <a:buClr>
                <a:schemeClr val="accent2"/>
              </a:buClr>
              <a:buNone/>
              <a:defRPr sz="1600" b="1" i="0" baseline="0">
                <a:solidFill>
                  <a:schemeClr val="accent1"/>
                </a:solidFill>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r>
              <a:rPr lang="en-US" dirty="0"/>
              <a:t>LET’S PRACTICE—TYPE TO EDIT</a:t>
            </a: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0" y="640080"/>
            <a:ext cx="5406189"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Don’t overwhelm the user</a:t>
            </a:r>
          </a:p>
        </p:txBody>
      </p:sp>
      <p:grpSp>
        <p:nvGrpSpPr>
          <p:cNvPr id="10" name="object 8">
            <a:extLst>
              <a:ext uri="{FF2B5EF4-FFF2-40B4-BE49-F238E27FC236}">
                <a16:creationId xmlns:a16="http://schemas.microsoft.com/office/drawing/2014/main" id="{D159AC05-4B7B-AF4C-9FAD-81C37CE7FE5E}"/>
              </a:ext>
            </a:extLst>
          </p:cNvPr>
          <p:cNvGrpSpPr>
            <a:grpSpLocks noChangeAspect="1"/>
          </p:cNvGrpSpPr>
          <p:nvPr userDrawn="1"/>
        </p:nvGrpSpPr>
        <p:grpSpPr>
          <a:xfrm>
            <a:off x="7315201" y="320040"/>
            <a:ext cx="3922775" cy="6590342"/>
            <a:chOff x="7406641" y="26685"/>
            <a:chExt cx="3987165" cy="6694154"/>
          </a:xfrm>
          <a:solidFill>
            <a:schemeClr val="bg1"/>
          </a:solidFill>
        </p:grpSpPr>
        <p:sp>
          <p:nvSpPr>
            <p:cNvPr id="15" name="object 10">
              <a:extLst>
                <a:ext uri="{FF2B5EF4-FFF2-40B4-BE49-F238E27FC236}">
                  <a16:creationId xmlns:a16="http://schemas.microsoft.com/office/drawing/2014/main" id="{26389AE4-B1EE-DD29-664B-3DDBB3E9F376}"/>
                </a:ext>
              </a:extLst>
            </p:cNvPr>
            <p:cNvSpPr/>
            <p:nvPr/>
          </p:nvSpPr>
          <p:spPr>
            <a:xfrm>
              <a:off x="7406641" y="26685"/>
              <a:ext cx="3987165" cy="6694154"/>
            </a:xfrm>
            <a:custGeom>
              <a:avLst/>
              <a:gdLst/>
              <a:ahLst/>
              <a:cxnLst/>
              <a:rect l="l" t="t" r="r" b="b"/>
              <a:pathLst>
                <a:path w="3987165" h="6629400">
                  <a:moveTo>
                    <a:pt x="0" y="6629400"/>
                  </a:moveTo>
                  <a:lnTo>
                    <a:pt x="3986784" y="6629400"/>
                  </a:lnTo>
                  <a:lnTo>
                    <a:pt x="3986784" y="0"/>
                  </a:lnTo>
                  <a:lnTo>
                    <a:pt x="0" y="0"/>
                  </a:lnTo>
                  <a:lnTo>
                    <a:pt x="0" y="6629400"/>
                  </a:lnTo>
                  <a:close/>
                </a:path>
              </a:pathLst>
            </a:custGeom>
            <a:grpFill/>
            <a:ln w="6350">
              <a:solidFill>
                <a:schemeClr val="accent4"/>
              </a:solidFill>
              <a:miter lim="800000"/>
            </a:ln>
          </p:spPr>
          <p:txBody>
            <a:bodyPr wrap="square" lIns="0" tIns="0" rIns="0" bIns="0" rtlCol="0"/>
            <a:lstStyle/>
            <a:p>
              <a:endParaRPr sz="1778" dirty="0"/>
            </a:p>
          </p:txBody>
        </p:sp>
        <p:pic>
          <p:nvPicPr>
            <p:cNvPr id="16" name="object 11">
              <a:extLst>
                <a:ext uri="{FF2B5EF4-FFF2-40B4-BE49-F238E27FC236}">
                  <a16:creationId xmlns:a16="http://schemas.microsoft.com/office/drawing/2014/main" id="{C3877563-40E3-C311-7261-6810E50A17F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499581" y="73125"/>
              <a:ext cx="3810578" cy="6594506"/>
            </a:xfrm>
            <a:prstGeom prst="rect">
              <a:avLst/>
            </a:prstGeom>
            <a:grpFill/>
            <a:ln w="76200">
              <a:noFill/>
              <a:miter lim="800000"/>
            </a:ln>
          </p:spPr>
        </p:pic>
      </p:grpSp>
      <p:sp>
        <p:nvSpPr>
          <p:cNvPr id="17" name="TextBox 16">
            <a:extLst>
              <a:ext uri="{FF2B5EF4-FFF2-40B4-BE49-F238E27FC236}">
                <a16:creationId xmlns:a16="http://schemas.microsoft.com/office/drawing/2014/main" id="{C6B13E94-AC0C-F297-A8B5-E2F526725C2A}"/>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18" name="Text Placeholder 8">
            <a:extLst>
              <a:ext uri="{FF2B5EF4-FFF2-40B4-BE49-F238E27FC236}">
                <a16:creationId xmlns:a16="http://schemas.microsoft.com/office/drawing/2014/main" id="{C1E61E29-5ED8-639E-675B-1F14F8FCB683}"/>
              </a:ext>
            </a:extLst>
          </p:cNvPr>
          <p:cNvSpPr>
            <a:spLocks noGrp="1"/>
          </p:cNvSpPr>
          <p:nvPr>
            <p:ph type="body" sz="quarter" idx="11" hasCustomPrompt="1"/>
          </p:nvPr>
        </p:nvSpPr>
        <p:spPr>
          <a:xfrm>
            <a:off x="457200" y="3291839"/>
            <a:ext cx="274320" cy="73152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20" name="Text Placeholder 8">
            <a:extLst>
              <a:ext uri="{FF2B5EF4-FFF2-40B4-BE49-F238E27FC236}">
                <a16:creationId xmlns:a16="http://schemas.microsoft.com/office/drawing/2014/main" id="{43DB43F1-EBA2-7DD7-DC86-C78B434F6E4E}"/>
              </a:ext>
            </a:extLst>
          </p:cNvPr>
          <p:cNvSpPr>
            <a:spLocks noGrp="1"/>
          </p:cNvSpPr>
          <p:nvPr>
            <p:ph type="body" sz="quarter" idx="12" hasCustomPrompt="1"/>
          </p:nvPr>
        </p:nvSpPr>
        <p:spPr>
          <a:xfrm>
            <a:off x="5760720" y="5486399"/>
            <a:ext cx="274320" cy="731520"/>
          </a:xfrm>
        </p:spPr>
        <p:txBody>
          <a:bodyPr wrap="square" lIns="0" tIns="91440" rIns="18288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14" name="TextBox 13">
            <a:extLst>
              <a:ext uri="{FF2B5EF4-FFF2-40B4-BE49-F238E27FC236}">
                <a16:creationId xmlns:a16="http://schemas.microsoft.com/office/drawing/2014/main" id="{5AEC6113-016A-ADC9-EDF6-73B5300D8B3F}"/>
              </a:ext>
            </a:extLst>
          </p:cNvPr>
          <p:cNvSpPr txBox="1"/>
          <p:nvPr userDrawn="1"/>
        </p:nvSpPr>
        <p:spPr>
          <a:xfrm>
            <a:off x="457200" y="1188720"/>
            <a:ext cx="3456432" cy="218586"/>
          </a:xfrm>
          <a:prstGeom prst="rect">
            <a:avLst/>
          </a:prstGeom>
          <a:noFill/>
        </p:spPr>
        <p:txBody>
          <a:bodyPr wrap="square" lIns="0" tIns="0" rIns="0" bIns="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Copy length can be your enemy</a:t>
            </a:r>
          </a:p>
        </p:txBody>
      </p:sp>
    </p:spTree>
    <p:extLst>
      <p:ext uri="{BB962C8B-B14F-4D97-AF65-F5344CB8AC3E}">
        <p14:creationId xmlns:p14="http://schemas.microsoft.com/office/powerpoint/2010/main" val="21746570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Only">
    <p:spTree>
      <p:nvGrpSpPr>
        <p:cNvPr id="1" name=""/>
        <p:cNvGrpSpPr/>
        <p:nvPr/>
      </p:nvGrpSpPr>
      <p:grpSpPr>
        <a:xfrm>
          <a:off x="0" y="0"/>
          <a:ext cx="0" cy="0"/>
          <a:chOff x="0" y="0"/>
          <a:chExt cx="0" cy="0"/>
        </a:xfrm>
      </p:grpSpPr>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1188720"/>
            <a:ext cx="3451860" cy="4373313"/>
          </a:xfrm>
          <a:prstGeom prst="rect">
            <a:avLst/>
          </a:prstGeom>
          <a:noFill/>
        </p:spPr>
        <p:txBody>
          <a:bodyPr wrap="square" lIns="0" tIns="0" rIns="0" bIns="0" rtlCol="0">
            <a:spAutoFit/>
          </a:bodyPr>
          <a:lstStyle/>
          <a:p>
            <a:pPr marL="0" indent="0">
              <a:lnSpc>
                <a:spcPct val="110000"/>
              </a:lnSpc>
              <a:spcAft>
                <a:spcPts val="1800"/>
              </a:spcAft>
              <a:buClr>
                <a:schemeClr val="accent2"/>
              </a:buClr>
              <a:buFont typeface="Arial" panose="020B0604020202020204" pitchFamily="34" charset="0"/>
              <a:buNone/>
              <a:tabLst/>
            </a:pPr>
            <a:r>
              <a:rPr lang="en-US" sz="1400" b="1" dirty="0">
                <a:solidFill>
                  <a:schemeClr val="accent1"/>
                </a:solidFill>
              </a:rPr>
              <a:t>Changing messaging as the </a:t>
            </a:r>
            <a:br>
              <a:rPr lang="en-US" sz="1400" b="1" dirty="0">
                <a:solidFill>
                  <a:schemeClr val="accent1"/>
                </a:solidFill>
              </a:rPr>
            </a:br>
            <a:r>
              <a:rPr lang="en-US" sz="1400" b="1" dirty="0">
                <a:solidFill>
                  <a:schemeClr val="accent1"/>
                </a:solidFill>
              </a:rPr>
              <a:t>content narrows</a:t>
            </a:r>
          </a:p>
          <a:p>
            <a:pPr marL="0" indent="0">
              <a:lnSpc>
                <a:spcPct val="110000"/>
              </a:lnSpc>
              <a:spcAft>
                <a:spcPts val="600"/>
              </a:spcAft>
              <a:buClr>
                <a:schemeClr val="accent2"/>
              </a:buClr>
              <a:buFont typeface="Arial" panose="020B0604020202020204" pitchFamily="34" charset="0"/>
              <a:buNone/>
              <a:tabLst/>
            </a:pPr>
            <a:r>
              <a:rPr lang="en-US" sz="1300" b="0" dirty="0">
                <a:solidFill>
                  <a:schemeClr val="tx1">
                    <a:lumMod val="75000"/>
                    <a:lumOff val="25000"/>
                  </a:schemeClr>
                </a:solidFill>
              </a:rPr>
              <a:t>Messaging that addresses your audience’s urgent, technical pain points is very important in order to make your readers feel like you really get it. </a:t>
            </a:r>
          </a:p>
          <a:p>
            <a:pPr marL="365760" indent="-182880">
              <a:lnSpc>
                <a:spcPct val="110000"/>
              </a:lnSpc>
              <a:spcAft>
                <a:spcPts val="1800"/>
              </a:spcAft>
              <a:buClr>
                <a:schemeClr val="accent2"/>
              </a:buClr>
              <a:buFont typeface="Arial" panose="020B0604020202020204" pitchFamily="34" charset="0"/>
              <a:buChar char="•"/>
              <a:tabLst/>
            </a:pPr>
            <a:r>
              <a:rPr lang="en-US" sz="1300" b="0" dirty="0">
                <a:solidFill>
                  <a:schemeClr val="tx1">
                    <a:lumMod val="75000"/>
                    <a:lumOff val="25000"/>
                  </a:schemeClr>
                </a:solidFill>
              </a:rPr>
              <a:t>It’s great for initial engagements, especially true in less mature markets—</a:t>
            </a:r>
            <a:br>
              <a:rPr lang="en-US" sz="1300" b="0" dirty="0">
                <a:solidFill>
                  <a:schemeClr val="tx1">
                    <a:lumMod val="75000"/>
                    <a:lumOff val="25000"/>
                  </a:schemeClr>
                </a:solidFill>
              </a:rPr>
            </a:br>
            <a:r>
              <a:rPr lang="en-US" sz="1300" b="0" dirty="0">
                <a:solidFill>
                  <a:schemeClr val="tx1">
                    <a:lumMod val="75000"/>
                    <a:lumOff val="25000"/>
                  </a:schemeClr>
                </a:solidFill>
              </a:rPr>
              <a:t>or markets that have experienced a sudden change in dynamic.</a:t>
            </a:r>
          </a:p>
          <a:p>
            <a:pPr marL="0" indent="0">
              <a:lnSpc>
                <a:spcPct val="110000"/>
              </a:lnSpc>
              <a:spcAft>
                <a:spcPts val="600"/>
              </a:spcAft>
              <a:buClr>
                <a:schemeClr val="accent2"/>
              </a:buClr>
              <a:buFont typeface="Arial" panose="020B0604020202020204" pitchFamily="34" charset="0"/>
              <a:buNone/>
              <a:tabLst/>
            </a:pPr>
            <a:r>
              <a:rPr lang="en-US" sz="1300" b="0" dirty="0">
                <a:solidFill>
                  <a:schemeClr val="tx1">
                    <a:lumMod val="75000"/>
                    <a:lumOff val="25000"/>
                  </a:schemeClr>
                </a:solidFill>
              </a:rPr>
              <a:t>You also want to be able to tell your readers more about your organisation and your solutions. </a:t>
            </a:r>
          </a:p>
          <a:p>
            <a:pPr marL="365760" indent="-182880">
              <a:lnSpc>
                <a:spcPct val="110000"/>
              </a:lnSpc>
              <a:spcAft>
                <a:spcPts val="1800"/>
              </a:spcAft>
              <a:buClr>
                <a:schemeClr val="accent2"/>
              </a:buClr>
              <a:buFont typeface="Arial" panose="020B0604020202020204" pitchFamily="34" charset="0"/>
              <a:buChar char="•"/>
              <a:tabLst/>
            </a:pPr>
            <a:r>
              <a:rPr lang="en-US" sz="1300" b="0" dirty="0">
                <a:solidFill>
                  <a:schemeClr val="tx1">
                    <a:lumMod val="75000"/>
                    <a:lumOff val="25000"/>
                  </a:schemeClr>
                </a:solidFill>
              </a:rPr>
              <a:t>This kind of solution-centric messaging can be very successful when the aim is </a:t>
            </a:r>
            <a:br>
              <a:rPr lang="en-US" sz="1300" b="0" dirty="0">
                <a:solidFill>
                  <a:schemeClr val="tx1">
                    <a:lumMod val="75000"/>
                    <a:lumOff val="25000"/>
                  </a:schemeClr>
                </a:solidFill>
              </a:rPr>
            </a:br>
            <a:r>
              <a:rPr lang="en-US" sz="1300" b="0" dirty="0">
                <a:solidFill>
                  <a:schemeClr val="tx1">
                    <a:lumMod val="75000"/>
                    <a:lumOff val="25000"/>
                  </a:schemeClr>
                </a:solidFill>
              </a:rPr>
              <a:t>to message towards a more purchasing decision-ready content [or audience].</a:t>
            </a:r>
          </a:p>
        </p:txBody>
      </p:sp>
      <p:sp>
        <p:nvSpPr>
          <p:cNvPr id="10" name="TextBox 9">
            <a:extLst>
              <a:ext uri="{FF2B5EF4-FFF2-40B4-BE49-F238E27FC236}">
                <a16:creationId xmlns:a16="http://schemas.microsoft.com/office/drawing/2014/main" id="{37D8E495-CAEA-1DA5-0432-7E5218B8BDCB}"/>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pic>
        <p:nvPicPr>
          <p:cNvPr id="11" name="Picture Placeholder 11">
            <a:extLst>
              <a:ext uri="{FF2B5EF4-FFF2-40B4-BE49-F238E27FC236}">
                <a16:creationId xmlns:a16="http://schemas.microsoft.com/office/drawing/2014/main" id="{09D50314-DD2B-990A-0670-D1AED44C1EAF}"/>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366260" y="-162046"/>
            <a:ext cx="8002965" cy="7222602"/>
          </a:xfrm>
          <a:prstGeom prst="rect">
            <a:avLst/>
          </a:prstGeom>
          <a:effectLst/>
        </p:spPr>
      </p:pic>
      <p:sp>
        <p:nvSpPr>
          <p:cNvPr id="9" name="TextBox 8">
            <a:extLst>
              <a:ext uri="{FF2B5EF4-FFF2-40B4-BE49-F238E27FC236}">
                <a16:creationId xmlns:a16="http://schemas.microsoft.com/office/drawing/2014/main" id="{794BBA4F-81ED-4EBE-D4F3-CE2FA9F5D3BA}"/>
              </a:ext>
            </a:extLst>
          </p:cNvPr>
          <p:cNvSpPr txBox="1"/>
          <p:nvPr userDrawn="1"/>
        </p:nvSpPr>
        <p:spPr>
          <a:xfrm>
            <a:off x="457202" y="457200"/>
            <a:ext cx="3456432"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Audience vs. Solution-Centric messaging</a:t>
            </a:r>
          </a:p>
        </p:txBody>
      </p:sp>
    </p:spTree>
    <p:extLst>
      <p:ext uri="{BB962C8B-B14F-4D97-AF65-F5344CB8AC3E}">
        <p14:creationId xmlns:p14="http://schemas.microsoft.com/office/powerpoint/2010/main" val="26293490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Only">
    <p:spTree>
      <p:nvGrpSpPr>
        <p:cNvPr id="1" name=""/>
        <p:cNvGrpSpPr/>
        <p:nvPr/>
      </p:nvGrpSpPr>
      <p:grpSpPr>
        <a:xfrm>
          <a:off x="0" y="0"/>
          <a:ext cx="0" cy="0"/>
          <a:chOff x="0" y="0"/>
          <a:chExt cx="0" cy="0"/>
        </a:xfrm>
      </p:grpSpPr>
      <p:pic>
        <p:nvPicPr>
          <p:cNvPr id="15" name="Picture Placeholder 11">
            <a:extLst>
              <a:ext uri="{FF2B5EF4-FFF2-40B4-BE49-F238E27FC236}">
                <a16:creationId xmlns:a16="http://schemas.microsoft.com/office/drawing/2014/main" id="{F4A1C14D-B224-EA48-C257-8053BC9B3CC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8900" y="-93133"/>
            <a:ext cx="12371832" cy="7044267"/>
          </a:xfrm>
          <a:prstGeom prst="rect">
            <a:avLst/>
          </a:prstGeom>
        </p:spPr>
      </p:pic>
      <p:grpSp>
        <p:nvGrpSpPr>
          <p:cNvPr id="6" name="Group 5">
            <a:extLst>
              <a:ext uri="{FF2B5EF4-FFF2-40B4-BE49-F238E27FC236}">
                <a16:creationId xmlns:a16="http://schemas.microsoft.com/office/drawing/2014/main" id="{3272B8F4-3833-87A9-4E31-2511A99F5DC8}"/>
              </a:ext>
            </a:extLst>
          </p:cNvPr>
          <p:cNvGrpSpPr/>
          <p:nvPr userDrawn="1"/>
        </p:nvGrpSpPr>
        <p:grpSpPr>
          <a:xfrm>
            <a:off x="6327648" y="2743200"/>
            <a:ext cx="5413248" cy="1280160"/>
            <a:chOff x="4981074" y="797045"/>
            <a:chExt cx="6031831" cy="1280160"/>
          </a:xfrm>
        </p:grpSpPr>
        <p:sp>
          <p:nvSpPr>
            <p:cNvPr id="10" name="Rectangle 9">
              <a:extLst>
                <a:ext uri="{FF2B5EF4-FFF2-40B4-BE49-F238E27FC236}">
                  <a16:creationId xmlns:a16="http://schemas.microsoft.com/office/drawing/2014/main" id="{789DC96C-14B3-7154-A15F-14A54D46FF24}"/>
                </a:ext>
              </a:extLst>
            </p:cNvPr>
            <p:cNvSpPr/>
            <p:nvPr userDrawn="1"/>
          </p:nvSpPr>
          <p:spPr>
            <a:xfrm>
              <a:off x="4981074" y="797045"/>
              <a:ext cx="6031831" cy="1280160"/>
            </a:xfrm>
            <a:prstGeom prst="rect">
              <a:avLst/>
            </a:prstGeom>
            <a:solidFill>
              <a:srgbClr val="F5F5F5">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C4F7ADBA-24F3-BBD1-E430-B0491B2115BC}"/>
                </a:ext>
              </a:extLst>
            </p:cNvPr>
            <p:cNvSpPr txBox="1"/>
            <p:nvPr userDrawn="1"/>
          </p:nvSpPr>
          <p:spPr>
            <a:xfrm>
              <a:off x="4981074" y="797045"/>
              <a:ext cx="6031831" cy="1138773"/>
            </a:xfrm>
            <a:prstGeom prst="rect">
              <a:avLst/>
            </a:prstGeom>
            <a:noFill/>
          </p:spPr>
          <p:txBody>
            <a:bodyPr wrap="square" lIns="274320" tIns="274320" rIns="182880" bIns="0" numCol="1" spcCol="4572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A69F"/>
                  </a:solidFill>
                  <a:effectLst/>
                  <a:uLnTx/>
                  <a:uFillTx/>
                  <a:latin typeface="+mn-lt"/>
                  <a:ea typeface="+mn-ea"/>
                  <a:cs typeface="+mn-cs"/>
                </a:rPr>
                <a:t>Next, let’s evaluate the email design and call-to-action. </a:t>
              </a:r>
              <a:br>
                <a:rPr kumimoji="0" lang="en-US" sz="1400" b="1" i="0" u="none" strike="noStrike" kern="1200" cap="none" spc="0" normalizeH="0" baseline="0" noProof="0" dirty="0">
                  <a:ln>
                    <a:noFill/>
                  </a:ln>
                  <a:solidFill>
                    <a:srgbClr val="00A69F"/>
                  </a:solidFill>
                  <a:effectLst/>
                  <a:uLnTx/>
                  <a:uFillTx/>
                  <a:latin typeface="+mn-lt"/>
                  <a:ea typeface="+mn-ea"/>
                  <a:cs typeface="+mn-cs"/>
                </a:rPr>
              </a:br>
              <a: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t>A basic effective email design contains all these elements— logo, CTA, greetings, header, body copy and opt-out section.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grpSp>
      <p:sp>
        <p:nvSpPr>
          <p:cNvPr id="12" name="TextBox 11">
            <a:extLst>
              <a:ext uri="{FF2B5EF4-FFF2-40B4-BE49-F238E27FC236}">
                <a16:creationId xmlns:a16="http://schemas.microsoft.com/office/drawing/2014/main" id="{260E2E80-CF09-C01C-7B66-A7F805A5E7E8}"/>
              </a:ext>
            </a:extLst>
          </p:cNvPr>
          <p:cNvSpPr txBox="1"/>
          <p:nvPr userDrawn="1"/>
        </p:nvSpPr>
        <p:spPr>
          <a:xfrm>
            <a:off x="457200" y="2743200"/>
            <a:ext cx="4937760" cy="1107996"/>
          </a:xfrm>
          <a:prstGeom prst="rect">
            <a:avLst/>
          </a:prstGeom>
          <a:noFill/>
        </p:spPr>
        <p:txBody>
          <a:bodyPr wrap="square" lIns="0" tIns="0" rIns="0" bIns="0" rtlCol="0" anchor="t" anchorCtr="0">
            <a:spAutoFit/>
          </a:bodyPr>
          <a:lstStyle/>
          <a:p>
            <a:pPr>
              <a:lnSpc>
                <a:spcPct val="90000"/>
              </a:lnSpc>
            </a:pPr>
            <a:r>
              <a:rPr lang="en-US" sz="4000" b="1" kern="100" spc="-20" baseline="0" dirty="0">
                <a:solidFill>
                  <a:schemeClr val="bg1"/>
                </a:solidFill>
                <a:effectLst>
                  <a:outerShdw blurRad="190500" dist="50800" dir="5400000" algn="ctr" rotWithShape="0">
                    <a:schemeClr val="tx1">
                      <a:alpha val="50000"/>
                    </a:schemeClr>
                  </a:outerShdw>
                </a:effectLst>
                <a:latin typeface="Arial" panose="020B0604020202020204" pitchFamily="34" charset="0"/>
              </a:rPr>
              <a:t>Email and CTA </a:t>
            </a:r>
            <a:br>
              <a:rPr lang="en-US" sz="4000" b="1" kern="100" spc="-20" baseline="0" dirty="0">
                <a:solidFill>
                  <a:schemeClr val="bg1"/>
                </a:solidFill>
                <a:effectLst>
                  <a:outerShdw blurRad="190500" dist="50800" dir="5400000" algn="ctr" rotWithShape="0">
                    <a:schemeClr val="tx1">
                      <a:alpha val="50000"/>
                    </a:schemeClr>
                  </a:outerShdw>
                </a:effectLst>
                <a:latin typeface="Arial" panose="020B0604020202020204" pitchFamily="34" charset="0"/>
              </a:rPr>
            </a:br>
            <a:r>
              <a:rPr lang="en-US" sz="4000" b="1" kern="100" spc="-20" baseline="0" dirty="0">
                <a:solidFill>
                  <a:schemeClr val="bg1"/>
                </a:solidFill>
                <a:effectLst>
                  <a:outerShdw blurRad="190500" dist="50800" dir="5400000" algn="ctr" rotWithShape="0">
                    <a:schemeClr val="tx1">
                      <a:alpha val="50000"/>
                    </a:schemeClr>
                  </a:outerShdw>
                </a:effectLst>
                <a:latin typeface="Arial" panose="020B0604020202020204" pitchFamily="34" charset="0"/>
              </a:rPr>
              <a:t>Design Review</a:t>
            </a:r>
          </a:p>
        </p:txBody>
      </p:sp>
      <p:pic>
        <p:nvPicPr>
          <p:cNvPr id="14" name="Picture 13">
            <a:extLst>
              <a:ext uri="{FF2B5EF4-FFF2-40B4-BE49-F238E27FC236}">
                <a16:creationId xmlns:a16="http://schemas.microsoft.com/office/drawing/2014/main" id="{1119A1D4-95E1-97C9-613F-F3C8F0C895B2}"/>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320040" y="6104590"/>
            <a:ext cx="1991319" cy="594630"/>
          </a:xfrm>
          <a:prstGeom prst="rect">
            <a:avLst/>
          </a:prstGeom>
        </p:spPr>
      </p:pic>
    </p:spTree>
    <p:extLst>
      <p:ext uri="{BB962C8B-B14F-4D97-AF65-F5344CB8AC3E}">
        <p14:creationId xmlns:p14="http://schemas.microsoft.com/office/powerpoint/2010/main" val="18522987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Only">
    <p:spTree>
      <p:nvGrpSpPr>
        <p:cNvPr id="1" name=""/>
        <p:cNvGrpSpPr/>
        <p:nvPr/>
      </p:nvGrpSpPr>
      <p:grpSpPr>
        <a:xfrm>
          <a:off x="0" y="0"/>
          <a:ext cx="0" cy="0"/>
          <a:chOff x="0" y="0"/>
          <a:chExt cx="0" cy="0"/>
        </a:xfrm>
      </p:grpSpPr>
      <p:pic>
        <p:nvPicPr>
          <p:cNvPr id="23" name="object 8">
            <a:extLst>
              <a:ext uri="{FF2B5EF4-FFF2-40B4-BE49-F238E27FC236}">
                <a16:creationId xmlns:a16="http://schemas.microsoft.com/office/drawing/2014/main" id="{DCCC1B42-A8CF-ED86-ADD1-DE5D06696EAE}"/>
              </a:ext>
            </a:extLst>
          </p:cNvPr>
          <p:cNvPicPr/>
          <p:nvPr/>
        </p:nvPicPr>
        <p:blipFill rotWithShape="1">
          <a:blip r:embed="rId2" cstate="print">
            <a:extLst>
              <a:ext uri="{28A0092B-C50C-407E-A947-70E740481C1C}">
                <a14:useLocalDpi xmlns:a14="http://schemas.microsoft.com/office/drawing/2010/main"/>
              </a:ext>
            </a:extLst>
          </a:blip>
          <a:srcRect/>
          <a:stretch/>
        </p:blipFill>
        <p:spPr>
          <a:xfrm>
            <a:off x="4363200" y="1123598"/>
            <a:ext cx="5407200" cy="5725833"/>
          </a:xfrm>
          <a:prstGeom prst="rect">
            <a:avLst/>
          </a:prstGeom>
          <a:ln w="6350">
            <a:solidFill>
              <a:schemeClr val="accent4"/>
            </a:solidFill>
          </a:ln>
        </p:spPr>
      </p:pic>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17" name="TextBox 16">
            <a:extLst>
              <a:ext uri="{FF2B5EF4-FFF2-40B4-BE49-F238E27FC236}">
                <a16:creationId xmlns:a16="http://schemas.microsoft.com/office/drawing/2014/main" id="{347FFAD0-B6A6-DF73-1A15-3E81F73EE4E5}"/>
              </a:ext>
            </a:extLst>
          </p:cNvPr>
          <p:cNvSpPr txBox="1"/>
          <p:nvPr userDrawn="1"/>
        </p:nvSpPr>
        <p:spPr>
          <a:xfrm>
            <a:off x="457201" y="457200"/>
            <a:ext cx="3448246" cy="738664"/>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Anatomy of an effective email design</a:t>
            </a:r>
          </a:p>
        </p:txBody>
      </p:sp>
      <p:grpSp>
        <p:nvGrpSpPr>
          <p:cNvPr id="40" name="Group 39">
            <a:extLst>
              <a:ext uri="{FF2B5EF4-FFF2-40B4-BE49-F238E27FC236}">
                <a16:creationId xmlns:a16="http://schemas.microsoft.com/office/drawing/2014/main" id="{CC6CB359-1225-EA9F-F77A-4BE411838B0C}"/>
              </a:ext>
            </a:extLst>
          </p:cNvPr>
          <p:cNvGrpSpPr/>
          <p:nvPr userDrawn="1"/>
        </p:nvGrpSpPr>
        <p:grpSpPr>
          <a:xfrm>
            <a:off x="1185333" y="1267252"/>
            <a:ext cx="10580992" cy="4804958"/>
            <a:chOff x="1185333" y="1267252"/>
            <a:chExt cx="10580992" cy="4804958"/>
          </a:xfrm>
        </p:grpSpPr>
        <p:sp>
          <p:nvSpPr>
            <p:cNvPr id="25" name="object 11">
              <a:extLst>
                <a:ext uri="{FF2B5EF4-FFF2-40B4-BE49-F238E27FC236}">
                  <a16:creationId xmlns:a16="http://schemas.microsoft.com/office/drawing/2014/main" id="{3872F390-B61D-6F23-5F25-CF6FECB5972A}"/>
                </a:ext>
              </a:extLst>
            </p:cNvPr>
            <p:cNvSpPr txBox="1"/>
            <p:nvPr userDrawn="1"/>
          </p:nvSpPr>
          <p:spPr>
            <a:xfrm>
              <a:off x="1363133" y="1664310"/>
              <a:ext cx="2542362" cy="187359"/>
            </a:xfrm>
            <a:prstGeom prst="rect">
              <a:avLst/>
            </a:prstGeom>
          </p:spPr>
          <p:txBody>
            <a:bodyPr vert="horz" wrap="square" lIns="0" tIns="0" rIns="0" bIns="0" rtlCol="0">
              <a:spAutoFit/>
            </a:bodyPr>
            <a:lstStyle/>
            <a:p>
              <a:pPr marL="12544" algn="r">
                <a:lnSpc>
                  <a:spcPct val="110000"/>
                </a:lnSpc>
                <a:spcBef>
                  <a:spcPts val="109"/>
                </a:spcBef>
              </a:pPr>
              <a:r>
                <a:rPr sz="1200" b="1" spc="-20" dirty="0">
                  <a:solidFill>
                    <a:schemeClr val="accent1"/>
                  </a:solidFill>
                  <a:latin typeface="Arial"/>
                  <a:cs typeface="Arial"/>
                </a:rPr>
                <a:t>First</a:t>
              </a:r>
              <a:r>
                <a:rPr sz="1200" b="1" spc="-25" dirty="0">
                  <a:solidFill>
                    <a:schemeClr val="accent1"/>
                  </a:solidFill>
                  <a:latin typeface="Arial"/>
                  <a:cs typeface="Arial"/>
                </a:rPr>
                <a:t> </a:t>
              </a:r>
              <a:r>
                <a:rPr sz="1200" b="1" spc="-15" dirty="0">
                  <a:solidFill>
                    <a:schemeClr val="accent1"/>
                  </a:solidFill>
                  <a:latin typeface="Arial"/>
                  <a:cs typeface="Arial"/>
                </a:rPr>
                <a:t>name</a:t>
              </a:r>
              <a:r>
                <a:rPr sz="1200" b="1" spc="-64" dirty="0">
                  <a:solidFill>
                    <a:schemeClr val="accent1"/>
                  </a:solidFill>
                  <a:latin typeface="Arial"/>
                  <a:cs typeface="Arial"/>
                </a:rPr>
                <a:t> </a:t>
              </a:r>
              <a:r>
                <a:rPr sz="1200" b="1" spc="-25" dirty="0">
                  <a:solidFill>
                    <a:schemeClr val="accent1"/>
                  </a:solidFill>
                  <a:latin typeface="Arial"/>
                  <a:cs typeface="Arial"/>
                </a:rPr>
                <a:t>personali</a:t>
              </a:r>
              <a:r>
                <a:rPr lang="en-US" sz="1200" b="1" spc="-25" dirty="0">
                  <a:solidFill>
                    <a:schemeClr val="accent1"/>
                  </a:solidFill>
                  <a:latin typeface="Arial"/>
                  <a:cs typeface="Arial"/>
                </a:rPr>
                <a:t>s</a:t>
              </a:r>
              <a:r>
                <a:rPr sz="1200" b="1" spc="-25" dirty="0">
                  <a:solidFill>
                    <a:schemeClr val="accent1"/>
                  </a:solidFill>
                  <a:latin typeface="Arial"/>
                  <a:cs typeface="Arial"/>
                </a:rPr>
                <a:t>ation/greeting</a:t>
              </a:r>
              <a:endParaRPr sz="1200" dirty="0">
                <a:solidFill>
                  <a:schemeClr val="accent1"/>
                </a:solidFill>
                <a:latin typeface="Arial"/>
                <a:cs typeface="Arial"/>
              </a:endParaRPr>
            </a:p>
          </p:txBody>
        </p:sp>
        <p:sp>
          <p:nvSpPr>
            <p:cNvPr id="26" name="object 12">
              <a:extLst>
                <a:ext uri="{FF2B5EF4-FFF2-40B4-BE49-F238E27FC236}">
                  <a16:creationId xmlns:a16="http://schemas.microsoft.com/office/drawing/2014/main" id="{6F9DC70E-EE7A-AED6-A479-2D9DD2148899}"/>
                </a:ext>
              </a:extLst>
            </p:cNvPr>
            <p:cNvSpPr txBox="1"/>
            <p:nvPr userDrawn="1"/>
          </p:nvSpPr>
          <p:spPr>
            <a:xfrm>
              <a:off x="1244599" y="2965903"/>
              <a:ext cx="2663279" cy="187359"/>
            </a:xfrm>
            <a:prstGeom prst="rect">
              <a:avLst/>
            </a:prstGeom>
          </p:spPr>
          <p:txBody>
            <a:bodyPr vert="horz" wrap="square" lIns="0" tIns="0" rIns="0" bIns="0" rtlCol="0">
              <a:spAutoFit/>
            </a:bodyPr>
            <a:lstStyle/>
            <a:p>
              <a:pPr marL="12544" algn="r">
                <a:lnSpc>
                  <a:spcPct val="110000"/>
                </a:lnSpc>
                <a:spcBef>
                  <a:spcPts val="109"/>
                </a:spcBef>
              </a:pPr>
              <a:r>
                <a:rPr sz="1200" b="1" spc="-20" dirty="0">
                  <a:solidFill>
                    <a:schemeClr val="accent1"/>
                  </a:solidFill>
                  <a:latin typeface="Arial"/>
                  <a:cs typeface="Arial"/>
                </a:rPr>
                <a:t>Bullet</a:t>
              </a:r>
              <a:r>
                <a:rPr sz="1200" b="1" spc="-54" dirty="0">
                  <a:solidFill>
                    <a:schemeClr val="accent1"/>
                  </a:solidFill>
                  <a:latin typeface="Arial"/>
                  <a:cs typeface="Arial"/>
                </a:rPr>
                <a:t> </a:t>
              </a:r>
              <a:r>
                <a:rPr sz="1200" b="1" spc="-20" dirty="0">
                  <a:solidFill>
                    <a:schemeClr val="accent1"/>
                  </a:solidFill>
                  <a:latin typeface="Arial"/>
                  <a:cs typeface="Arial"/>
                </a:rPr>
                <a:t>points</a:t>
              </a:r>
              <a:r>
                <a:rPr sz="1200" b="1" spc="-49" dirty="0">
                  <a:solidFill>
                    <a:schemeClr val="accent1"/>
                  </a:solidFill>
                  <a:latin typeface="Arial"/>
                  <a:cs typeface="Arial"/>
                </a:rPr>
                <a:t> </a:t>
              </a:r>
              <a:r>
                <a:rPr sz="1200" b="1" spc="-15" dirty="0">
                  <a:solidFill>
                    <a:schemeClr val="accent1"/>
                  </a:solidFill>
                  <a:latin typeface="Arial"/>
                  <a:cs typeface="Arial"/>
                </a:rPr>
                <a:t>to </a:t>
              </a:r>
              <a:r>
                <a:rPr sz="1200" b="1" spc="-20" dirty="0">
                  <a:solidFill>
                    <a:schemeClr val="accent1"/>
                  </a:solidFill>
                  <a:latin typeface="Arial"/>
                  <a:cs typeface="Arial"/>
                </a:rPr>
                <a:t>break</a:t>
              </a:r>
              <a:r>
                <a:rPr sz="1200" b="1" spc="-49" dirty="0">
                  <a:solidFill>
                    <a:schemeClr val="accent1"/>
                  </a:solidFill>
                  <a:latin typeface="Arial"/>
                  <a:cs typeface="Arial"/>
                </a:rPr>
                <a:t> </a:t>
              </a:r>
              <a:r>
                <a:rPr sz="1200" b="1" spc="-10" dirty="0">
                  <a:solidFill>
                    <a:schemeClr val="accent1"/>
                  </a:solidFill>
                  <a:latin typeface="Arial"/>
                  <a:cs typeface="Arial"/>
                </a:rPr>
                <a:t>up</a:t>
              </a:r>
              <a:r>
                <a:rPr sz="1200" b="1" spc="-64" dirty="0">
                  <a:solidFill>
                    <a:schemeClr val="accent1"/>
                  </a:solidFill>
                  <a:latin typeface="Arial"/>
                  <a:cs typeface="Arial"/>
                </a:rPr>
                <a:t> </a:t>
              </a:r>
              <a:r>
                <a:rPr sz="1200" b="1" spc="-20" dirty="0">
                  <a:solidFill>
                    <a:schemeClr val="accent1"/>
                  </a:solidFill>
                  <a:latin typeface="Arial"/>
                  <a:cs typeface="Arial"/>
                </a:rPr>
                <a:t>longer</a:t>
              </a:r>
              <a:r>
                <a:rPr sz="1200" b="1" spc="-44" dirty="0">
                  <a:solidFill>
                    <a:schemeClr val="accent1"/>
                  </a:solidFill>
                  <a:latin typeface="Arial"/>
                  <a:cs typeface="Arial"/>
                </a:rPr>
                <a:t> </a:t>
              </a:r>
              <a:r>
                <a:rPr sz="1200" b="1" spc="-25" dirty="0">
                  <a:solidFill>
                    <a:schemeClr val="accent1"/>
                  </a:solidFill>
                  <a:latin typeface="Arial"/>
                  <a:cs typeface="Arial"/>
                </a:rPr>
                <a:t>text</a:t>
              </a:r>
              <a:endParaRPr sz="1200" dirty="0">
                <a:solidFill>
                  <a:schemeClr val="accent1"/>
                </a:solidFill>
                <a:latin typeface="Arial"/>
                <a:cs typeface="Arial"/>
              </a:endParaRPr>
            </a:p>
          </p:txBody>
        </p:sp>
        <p:sp>
          <p:nvSpPr>
            <p:cNvPr id="27" name="object 13">
              <a:extLst>
                <a:ext uri="{FF2B5EF4-FFF2-40B4-BE49-F238E27FC236}">
                  <a16:creationId xmlns:a16="http://schemas.microsoft.com/office/drawing/2014/main" id="{9C5EA74A-E5A7-1F67-4CE1-00046EBF8CC0}"/>
                </a:ext>
              </a:extLst>
            </p:cNvPr>
            <p:cNvSpPr txBox="1"/>
            <p:nvPr userDrawn="1"/>
          </p:nvSpPr>
          <p:spPr>
            <a:xfrm>
              <a:off x="1566333" y="3911910"/>
              <a:ext cx="2339114" cy="390492"/>
            </a:xfrm>
            <a:prstGeom prst="rect">
              <a:avLst/>
            </a:prstGeom>
          </p:spPr>
          <p:txBody>
            <a:bodyPr vert="horz" wrap="square" lIns="0" tIns="0" rIns="0" bIns="0" rtlCol="0">
              <a:spAutoFit/>
            </a:bodyPr>
            <a:lstStyle/>
            <a:p>
              <a:pPr marR="5645" algn="r">
                <a:lnSpc>
                  <a:spcPct val="110000"/>
                </a:lnSpc>
                <a:spcBef>
                  <a:spcPts val="104"/>
                </a:spcBef>
              </a:pPr>
              <a:r>
                <a:rPr lang="en-US" sz="1200" b="1" spc="-25" dirty="0">
                  <a:solidFill>
                    <a:schemeClr val="accent1"/>
                  </a:solidFill>
                  <a:latin typeface="Arial"/>
                  <a:cs typeface="Arial"/>
                </a:rPr>
                <a:t>Button </a:t>
              </a:r>
              <a:r>
                <a:rPr lang="en-US" sz="1200" b="1" spc="-10" dirty="0">
                  <a:solidFill>
                    <a:schemeClr val="accent1"/>
                  </a:solidFill>
                  <a:latin typeface="Arial"/>
                  <a:cs typeface="Arial"/>
                </a:rPr>
                <a:t>with</a:t>
              </a:r>
              <a:r>
                <a:rPr lang="en-US" sz="1200" b="1" spc="-69" dirty="0">
                  <a:solidFill>
                    <a:schemeClr val="accent1"/>
                  </a:solidFill>
                  <a:latin typeface="Arial"/>
                  <a:cs typeface="Arial"/>
                </a:rPr>
                <a:t> </a:t>
              </a:r>
              <a:r>
                <a:rPr lang="en-US" sz="1200" b="1" dirty="0">
                  <a:solidFill>
                    <a:schemeClr val="accent1"/>
                  </a:solidFill>
                  <a:latin typeface="Arial"/>
                  <a:cs typeface="Arial"/>
                </a:rPr>
                <a:t>a</a:t>
              </a:r>
              <a:r>
                <a:rPr lang="en-US" sz="1200" b="1" spc="-54" dirty="0">
                  <a:solidFill>
                    <a:schemeClr val="accent1"/>
                  </a:solidFill>
                  <a:latin typeface="Arial"/>
                  <a:cs typeface="Arial"/>
                </a:rPr>
                <a:t> </a:t>
              </a:r>
              <a:r>
                <a:rPr lang="en-US" sz="1200" b="1" spc="-25" dirty="0">
                  <a:solidFill>
                    <a:schemeClr val="accent1"/>
                  </a:solidFill>
                  <a:latin typeface="Arial"/>
                  <a:cs typeface="Arial"/>
                </a:rPr>
                <a:t>clear</a:t>
              </a:r>
              <a:r>
                <a:rPr lang="en-US" sz="1200" b="1" spc="-49" dirty="0">
                  <a:solidFill>
                    <a:schemeClr val="accent1"/>
                  </a:solidFill>
                  <a:latin typeface="Arial"/>
                  <a:cs typeface="Arial"/>
                </a:rPr>
                <a:t> </a:t>
              </a:r>
              <a:br>
                <a:rPr lang="en-US" sz="1200" b="1" spc="-49" dirty="0">
                  <a:solidFill>
                    <a:schemeClr val="accent1"/>
                  </a:solidFill>
                  <a:latin typeface="Arial"/>
                  <a:cs typeface="Arial"/>
                </a:rPr>
              </a:br>
              <a:r>
                <a:rPr lang="en-US" sz="1200" b="1" spc="-20" dirty="0">
                  <a:solidFill>
                    <a:schemeClr val="accent1"/>
                  </a:solidFill>
                  <a:latin typeface="Arial"/>
                  <a:cs typeface="Arial"/>
                </a:rPr>
                <a:t>and </a:t>
              </a:r>
              <a:r>
                <a:rPr lang="en-US" sz="1200" b="1" spc="-30" dirty="0">
                  <a:solidFill>
                    <a:schemeClr val="accent1"/>
                  </a:solidFill>
                  <a:latin typeface="Arial"/>
                  <a:cs typeface="Arial"/>
                </a:rPr>
                <a:t>s</a:t>
              </a:r>
              <a:r>
                <a:rPr lang="en-US" sz="1200" b="1" spc="-20" dirty="0">
                  <a:solidFill>
                    <a:schemeClr val="accent1"/>
                  </a:solidFill>
                  <a:latin typeface="Arial"/>
                  <a:cs typeface="Arial"/>
                </a:rPr>
                <a:t>p</a:t>
              </a:r>
              <a:r>
                <a:rPr lang="en-US" sz="1200" b="1" spc="-30" dirty="0">
                  <a:solidFill>
                    <a:schemeClr val="accent1"/>
                  </a:solidFill>
                  <a:latin typeface="Arial"/>
                  <a:cs typeface="Arial"/>
                </a:rPr>
                <a:t>ec</a:t>
              </a:r>
              <a:r>
                <a:rPr lang="en-US" sz="1200" b="1" spc="-20" dirty="0">
                  <a:solidFill>
                    <a:schemeClr val="accent1"/>
                  </a:solidFill>
                  <a:latin typeface="Arial"/>
                  <a:cs typeface="Arial"/>
                </a:rPr>
                <a:t>i</a:t>
              </a:r>
              <a:r>
                <a:rPr lang="en-US" sz="1200" b="1" spc="-35" dirty="0">
                  <a:solidFill>
                    <a:schemeClr val="accent1"/>
                  </a:solidFill>
                  <a:latin typeface="Arial"/>
                  <a:cs typeface="Arial"/>
                </a:rPr>
                <a:t>f</a:t>
              </a:r>
              <a:r>
                <a:rPr lang="en-US" sz="1200" b="1" spc="-20" dirty="0">
                  <a:solidFill>
                    <a:schemeClr val="accent1"/>
                  </a:solidFill>
                  <a:latin typeface="Arial"/>
                  <a:cs typeface="Arial"/>
                </a:rPr>
                <a:t>i</a:t>
              </a:r>
              <a:r>
                <a:rPr lang="en-US" sz="1200" b="1" spc="5" dirty="0">
                  <a:solidFill>
                    <a:schemeClr val="accent1"/>
                  </a:solidFill>
                  <a:latin typeface="Arial"/>
                  <a:cs typeface="Arial"/>
                </a:rPr>
                <a:t>c</a:t>
              </a:r>
              <a:r>
                <a:rPr lang="en-US" sz="1200" b="1" spc="-25" dirty="0">
                  <a:solidFill>
                    <a:schemeClr val="accent1"/>
                  </a:solidFill>
                  <a:latin typeface="Arial"/>
                  <a:cs typeface="Arial"/>
                </a:rPr>
                <a:t> </a:t>
              </a:r>
              <a:r>
                <a:rPr lang="en-US" sz="1200" b="1" spc="-35" dirty="0">
                  <a:solidFill>
                    <a:schemeClr val="accent1"/>
                  </a:solidFill>
                  <a:latin typeface="Arial"/>
                  <a:cs typeface="Arial"/>
                </a:rPr>
                <a:t>C</a:t>
              </a:r>
              <a:r>
                <a:rPr lang="en-US" sz="1200" b="1" spc="-30" dirty="0">
                  <a:solidFill>
                    <a:schemeClr val="accent1"/>
                  </a:solidFill>
                  <a:latin typeface="Arial"/>
                  <a:cs typeface="Arial"/>
                </a:rPr>
                <a:t>a</a:t>
              </a:r>
              <a:r>
                <a:rPr lang="en-US" sz="1200" b="1" spc="-20" dirty="0">
                  <a:solidFill>
                    <a:schemeClr val="accent1"/>
                  </a:solidFill>
                  <a:latin typeface="Arial"/>
                  <a:cs typeface="Arial"/>
                </a:rPr>
                <a:t>l</a:t>
              </a:r>
              <a:r>
                <a:rPr lang="en-US" sz="1200" b="1" dirty="0">
                  <a:solidFill>
                    <a:schemeClr val="accent1"/>
                  </a:solidFill>
                  <a:latin typeface="Arial"/>
                  <a:cs typeface="Arial"/>
                </a:rPr>
                <a:t>l</a:t>
              </a:r>
              <a:r>
                <a:rPr lang="en-US" sz="1200" b="1" spc="-30" dirty="0">
                  <a:solidFill>
                    <a:schemeClr val="accent1"/>
                  </a:solidFill>
                  <a:latin typeface="Arial"/>
                  <a:cs typeface="Arial"/>
                </a:rPr>
                <a:t> </a:t>
              </a:r>
              <a:r>
                <a:rPr lang="en-US" sz="1200" b="1" spc="-35" dirty="0">
                  <a:solidFill>
                    <a:schemeClr val="accent1"/>
                  </a:solidFill>
                  <a:latin typeface="Arial"/>
                  <a:cs typeface="Arial"/>
                </a:rPr>
                <a:t>t</a:t>
              </a:r>
              <a:r>
                <a:rPr lang="en-US" sz="1200" b="1" spc="5" dirty="0">
                  <a:solidFill>
                    <a:schemeClr val="accent1"/>
                  </a:solidFill>
                  <a:latin typeface="Arial"/>
                  <a:cs typeface="Arial"/>
                </a:rPr>
                <a:t>o</a:t>
              </a:r>
              <a:r>
                <a:rPr lang="en-US" sz="1200" b="1" spc="-109" dirty="0">
                  <a:solidFill>
                    <a:schemeClr val="accent1"/>
                  </a:solidFill>
                  <a:latin typeface="Arial"/>
                  <a:cs typeface="Arial"/>
                </a:rPr>
                <a:t> </a:t>
              </a:r>
              <a:r>
                <a:rPr lang="en-US" sz="1200" b="1" spc="-104" dirty="0">
                  <a:solidFill>
                    <a:schemeClr val="accent1"/>
                  </a:solidFill>
                  <a:latin typeface="Arial"/>
                  <a:cs typeface="Arial"/>
                </a:rPr>
                <a:t>A</a:t>
              </a:r>
              <a:r>
                <a:rPr lang="en-US" sz="1200" b="1" spc="-30" dirty="0">
                  <a:solidFill>
                    <a:schemeClr val="accent1"/>
                  </a:solidFill>
                  <a:latin typeface="Arial"/>
                  <a:cs typeface="Arial"/>
                </a:rPr>
                <a:t>c</a:t>
              </a:r>
              <a:r>
                <a:rPr lang="en-US" sz="1200" b="1" spc="-35" dirty="0">
                  <a:solidFill>
                    <a:schemeClr val="accent1"/>
                  </a:solidFill>
                  <a:latin typeface="Arial"/>
                  <a:cs typeface="Arial"/>
                </a:rPr>
                <a:t>t</a:t>
              </a:r>
              <a:r>
                <a:rPr lang="en-US" sz="1200" b="1" spc="-20" dirty="0">
                  <a:solidFill>
                    <a:schemeClr val="accent1"/>
                  </a:solidFill>
                  <a:latin typeface="Arial"/>
                  <a:cs typeface="Arial"/>
                </a:rPr>
                <a:t>io</a:t>
              </a:r>
              <a:r>
                <a:rPr lang="en-US" sz="1200" b="1" spc="5" dirty="0">
                  <a:solidFill>
                    <a:schemeClr val="accent1"/>
                  </a:solidFill>
                  <a:latin typeface="Arial"/>
                  <a:cs typeface="Arial"/>
                </a:rPr>
                <a:t>n</a:t>
              </a:r>
              <a:endParaRPr lang="en-US" sz="1200" dirty="0">
                <a:solidFill>
                  <a:schemeClr val="accent1"/>
                </a:solidFill>
                <a:latin typeface="Arial"/>
                <a:cs typeface="Arial"/>
              </a:endParaRPr>
            </a:p>
          </p:txBody>
        </p:sp>
        <p:sp>
          <p:nvSpPr>
            <p:cNvPr id="28" name="object 14">
              <a:extLst>
                <a:ext uri="{FF2B5EF4-FFF2-40B4-BE49-F238E27FC236}">
                  <a16:creationId xmlns:a16="http://schemas.microsoft.com/office/drawing/2014/main" id="{BEC73B48-1028-E364-B791-8E6E82885176}"/>
                </a:ext>
              </a:extLst>
            </p:cNvPr>
            <p:cNvSpPr txBox="1"/>
            <p:nvPr userDrawn="1"/>
          </p:nvSpPr>
          <p:spPr>
            <a:xfrm>
              <a:off x="1185333" y="5681718"/>
              <a:ext cx="2721792" cy="390492"/>
            </a:xfrm>
            <a:prstGeom prst="rect">
              <a:avLst/>
            </a:prstGeom>
          </p:spPr>
          <p:txBody>
            <a:bodyPr vert="horz" wrap="square" lIns="0" tIns="0" rIns="0" bIns="0" rtlCol="0">
              <a:spAutoFit/>
            </a:bodyPr>
            <a:lstStyle/>
            <a:p>
              <a:pPr marR="5645" algn="r">
                <a:lnSpc>
                  <a:spcPct val="110000"/>
                </a:lnSpc>
                <a:spcBef>
                  <a:spcPts val="109"/>
                </a:spcBef>
              </a:pPr>
              <a:r>
                <a:rPr sz="1200" b="1" spc="-20" dirty="0">
                  <a:solidFill>
                    <a:schemeClr val="accent1"/>
                  </a:solidFill>
                  <a:latin typeface="Arial"/>
                  <a:cs typeface="Arial"/>
                </a:rPr>
                <a:t>Opt-out</a:t>
              </a:r>
              <a:r>
                <a:rPr sz="1200" b="1" spc="-35" dirty="0">
                  <a:solidFill>
                    <a:schemeClr val="accent1"/>
                  </a:solidFill>
                  <a:latin typeface="Arial"/>
                  <a:cs typeface="Arial"/>
                </a:rPr>
                <a:t> </a:t>
              </a:r>
              <a:r>
                <a:rPr sz="1200" b="1" spc="-25" dirty="0">
                  <a:solidFill>
                    <a:schemeClr val="accent1"/>
                  </a:solidFill>
                  <a:latin typeface="Arial"/>
                  <a:cs typeface="Arial"/>
                </a:rPr>
                <a:t>section</a:t>
              </a:r>
              <a:r>
                <a:rPr sz="1200" b="1" spc="-20" dirty="0">
                  <a:solidFill>
                    <a:schemeClr val="accent1"/>
                  </a:solidFill>
                  <a:latin typeface="Arial"/>
                  <a:cs typeface="Arial"/>
                </a:rPr>
                <a:t> that</a:t>
              </a:r>
              <a:r>
                <a:rPr sz="1200" b="1" spc="-30" dirty="0">
                  <a:solidFill>
                    <a:schemeClr val="accent1"/>
                  </a:solidFill>
                  <a:latin typeface="Arial"/>
                  <a:cs typeface="Arial"/>
                </a:rPr>
                <a:t> </a:t>
              </a:r>
              <a:r>
                <a:rPr sz="1200" b="1" spc="-10" dirty="0">
                  <a:solidFill>
                    <a:schemeClr val="accent1"/>
                  </a:solidFill>
                  <a:latin typeface="Arial"/>
                  <a:cs typeface="Arial"/>
                </a:rPr>
                <a:t>is</a:t>
              </a:r>
              <a:r>
                <a:rPr sz="1200" b="1" spc="-49" dirty="0">
                  <a:solidFill>
                    <a:schemeClr val="accent1"/>
                  </a:solidFill>
                  <a:latin typeface="Arial"/>
                  <a:cs typeface="Arial"/>
                </a:rPr>
                <a:t> </a:t>
              </a:r>
              <a:r>
                <a:rPr sz="1200" b="1" spc="-20" dirty="0">
                  <a:solidFill>
                    <a:schemeClr val="accent1"/>
                  </a:solidFill>
                  <a:latin typeface="Arial"/>
                  <a:cs typeface="Arial"/>
                </a:rPr>
                <a:t>compliant</a:t>
              </a:r>
              <a:r>
                <a:rPr sz="1200" b="1" spc="-74" dirty="0">
                  <a:solidFill>
                    <a:schemeClr val="accent1"/>
                  </a:solidFill>
                  <a:latin typeface="Arial"/>
                  <a:cs typeface="Arial"/>
                </a:rPr>
                <a:t> </a:t>
              </a:r>
              <a:r>
                <a:rPr sz="1200" b="1" spc="-10" dirty="0">
                  <a:solidFill>
                    <a:schemeClr val="accent1"/>
                  </a:solidFill>
                  <a:latin typeface="Arial"/>
                  <a:cs typeface="Arial"/>
                </a:rPr>
                <a:t>with</a:t>
              </a:r>
              <a:endParaRPr sz="1200" dirty="0">
                <a:solidFill>
                  <a:schemeClr val="accent1"/>
                </a:solidFill>
                <a:latin typeface="Arial"/>
                <a:cs typeface="Arial"/>
              </a:endParaRPr>
            </a:p>
            <a:p>
              <a:pPr marR="5018" algn="r">
                <a:lnSpc>
                  <a:spcPct val="110000"/>
                </a:lnSpc>
              </a:pPr>
              <a:r>
                <a:rPr sz="1200" b="1" spc="-20" dirty="0">
                  <a:solidFill>
                    <a:schemeClr val="accent1"/>
                  </a:solidFill>
                  <a:latin typeface="Arial"/>
                  <a:cs typeface="Arial"/>
                </a:rPr>
                <a:t>email</a:t>
              </a:r>
              <a:r>
                <a:rPr sz="1200" b="1" spc="-35" dirty="0">
                  <a:solidFill>
                    <a:schemeClr val="accent1"/>
                  </a:solidFill>
                  <a:latin typeface="Arial"/>
                  <a:cs typeface="Arial"/>
                </a:rPr>
                <a:t> </a:t>
              </a:r>
              <a:r>
                <a:rPr sz="1200" b="1" spc="5" dirty="0">
                  <a:solidFill>
                    <a:schemeClr val="accent1"/>
                  </a:solidFill>
                  <a:latin typeface="Arial"/>
                  <a:cs typeface="Arial"/>
                </a:rPr>
                <a:t>&amp;</a:t>
              </a:r>
              <a:r>
                <a:rPr sz="1200" b="1" spc="-49" dirty="0">
                  <a:solidFill>
                    <a:schemeClr val="accent1"/>
                  </a:solidFill>
                  <a:latin typeface="Arial"/>
                  <a:cs typeface="Arial"/>
                </a:rPr>
                <a:t> </a:t>
              </a:r>
              <a:r>
                <a:rPr sz="1200" b="1" spc="-20" dirty="0">
                  <a:solidFill>
                    <a:schemeClr val="accent1"/>
                  </a:solidFill>
                  <a:latin typeface="Arial"/>
                  <a:cs typeface="Arial"/>
                </a:rPr>
                <a:t>data</a:t>
              </a:r>
              <a:r>
                <a:rPr sz="1200" b="1" spc="-44" dirty="0">
                  <a:solidFill>
                    <a:schemeClr val="accent1"/>
                  </a:solidFill>
                  <a:latin typeface="Arial"/>
                  <a:cs typeface="Arial"/>
                </a:rPr>
                <a:t> </a:t>
              </a:r>
              <a:r>
                <a:rPr sz="1200" b="1" spc="-25" dirty="0">
                  <a:solidFill>
                    <a:schemeClr val="accent1"/>
                  </a:solidFill>
                  <a:latin typeface="Arial"/>
                  <a:cs typeface="Arial"/>
                </a:rPr>
                <a:t>privacy requirements</a:t>
              </a:r>
              <a:endParaRPr sz="1200" dirty="0">
                <a:solidFill>
                  <a:schemeClr val="accent1"/>
                </a:solidFill>
                <a:latin typeface="Arial"/>
                <a:cs typeface="Arial"/>
              </a:endParaRPr>
            </a:p>
          </p:txBody>
        </p:sp>
        <p:sp>
          <p:nvSpPr>
            <p:cNvPr id="29" name="object 16">
              <a:extLst>
                <a:ext uri="{FF2B5EF4-FFF2-40B4-BE49-F238E27FC236}">
                  <a16:creationId xmlns:a16="http://schemas.microsoft.com/office/drawing/2014/main" id="{72FF7BFB-3186-BB86-C97C-55D215194AB3}"/>
                </a:ext>
              </a:extLst>
            </p:cNvPr>
            <p:cNvSpPr txBox="1"/>
            <p:nvPr userDrawn="1"/>
          </p:nvSpPr>
          <p:spPr>
            <a:xfrm>
              <a:off x="10244834" y="2435531"/>
              <a:ext cx="1350277" cy="390556"/>
            </a:xfrm>
            <a:prstGeom prst="rect">
              <a:avLst/>
            </a:prstGeom>
          </p:spPr>
          <p:txBody>
            <a:bodyPr vert="horz" wrap="square" lIns="0" tIns="0" rIns="0" bIns="0" rtlCol="0">
              <a:spAutoFit/>
            </a:bodyPr>
            <a:lstStyle/>
            <a:p>
              <a:pPr marL="12544" algn="l">
                <a:lnSpc>
                  <a:spcPct val="110000"/>
                </a:lnSpc>
                <a:spcBef>
                  <a:spcPts val="104"/>
                </a:spcBef>
              </a:pPr>
              <a:r>
                <a:rPr sz="1200" b="1" spc="-30" dirty="0">
                  <a:solidFill>
                    <a:schemeClr val="accent1"/>
                  </a:solidFill>
                  <a:latin typeface="Arial"/>
                  <a:cs typeface="Arial"/>
                </a:rPr>
                <a:t>Hyperlink</a:t>
              </a:r>
              <a:endParaRPr sz="1200" dirty="0">
                <a:solidFill>
                  <a:schemeClr val="accent1"/>
                </a:solidFill>
                <a:latin typeface="Arial"/>
                <a:cs typeface="Arial"/>
              </a:endParaRPr>
            </a:p>
            <a:p>
              <a:pPr marL="12544" algn="l">
                <a:lnSpc>
                  <a:spcPct val="110000"/>
                </a:lnSpc>
              </a:pPr>
              <a:r>
                <a:rPr sz="1200" b="1" i="1" spc="-20" dirty="0">
                  <a:solidFill>
                    <a:schemeClr val="accent1"/>
                  </a:solidFill>
                  <a:latin typeface="Arial"/>
                  <a:cs typeface="Arial"/>
                </a:rPr>
                <a:t>above</a:t>
              </a:r>
              <a:r>
                <a:rPr sz="1200" b="1" i="1" spc="-79" dirty="0">
                  <a:solidFill>
                    <a:schemeClr val="accent1"/>
                  </a:solidFill>
                  <a:latin typeface="Arial"/>
                  <a:cs typeface="Arial"/>
                </a:rPr>
                <a:t> </a:t>
              </a:r>
              <a:r>
                <a:rPr sz="1200" b="1" i="1" spc="-15" dirty="0">
                  <a:solidFill>
                    <a:schemeClr val="accent1"/>
                  </a:solidFill>
                  <a:latin typeface="Arial"/>
                  <a:cs typeface="Arial"/>
                </a:rPr>
                <a:t>the</a:t>
              </a:r>
              <a:r>
                <a:rPr sz="1200" b="1" i="1" spc="-74" dirty="0">
                  <a:solidFill>
                    <a:schemeClr val="accent1"/>
                  </a:solidFill>
                  <a:latin typeface="Arial"/>
                  <a:cs typeface="Arial"/>
                </a:rPr>
                <a:t> </a:t>
              </a:r>
              <a:r>
                <a:rPr sz="1200" b="1" i="1" spc="-25" dirty="0">
                  <a:solidFill>
                    <a:schemeClr val="accent1"/>
                  </a:solidFill>
                  <a:latin typeface="Arial"/>
                  <a:cs typeface="Arial"/>
                </a:rPr>
                <a:t>fold</a:t>
              </a:r>
              <a:endParaRPr sz="1200" dirty="0">
                <a:solidFill>
                  <a:schemeClr val="accent1"/>
                </a:solidFill>
                <a:latin typeface="Arial"/>
                <a:cs typeface="Arial"/>
              </a:endParaRPr>
            </a:p>
          </p:txBody>
        </p:sp>
        <p:sp>
          <p:nvSpPr>
            <p:cNvPr id="30" name="object 17">
              <a:extLst>
                <a:ext uri="{FF2B5EF4-FFF2-40B4-BE49-F238E27FC236}">
                  <a16:creationId xmlns:a16="http://schemas.microsoft.com/office/drawing/2014/main" id="{B911FDD9-52B7-BFED-B19F-7E91511DF652}"/>
                </a:ext>
              </a:extLst>
            </p:cNvPr>
            <p:cNvSpPr txBox="1"/>
            <p:nvPr userDrawn="1"/>
          </p:nvSpPr>
          <p:spPr>
            <a:xfrm>
              <a:off x="10244834" y="1267252"/>
              <a:ext cx="1521491" cy="390492"/>
            </a:xfrm>
            <a:prstGeom prst="rect">
              <a:avLst/>
            </a:prstGeom>
          </p:spPr>
          <p:txBody>
            <a:bodyPr vert="horz" wrap="square" lIns="0" tIns="0" rIns="0" bIns="0" rtlCol="0">
              <a:spAutoFit/>
            </a:bodyPr>
            <a:lstStyle/>
            <a:p>
              <a:pPr marL="12544" algn="l">
                <a:lnSpc>
                  <a:spcPct val="110000"/>
                </a:lnSpc>
                <a:spcBef>
                  <a:spcPts val="104"/>
                </a:spcBef>
              </a:pPr>
              <a:r>
                <a:rPr sz="1200" b="1" spc="-20" dirty="0">
                  <a:solidFill>
                    <a:schemeClr val="accent1"/>
                  </a:solidFill>
                  <a:latin typeface="Arial"/>
                  <a:cs typeface="Arial"/>
                </a:rPr>
                <a:t>Short,</a:t>
              </a:r>
              <a:r>
                <a:rPr sz="1200" b="1" spc="-89" dirty="0">
                  <a:solidFill>
                    <a:schemeClr val="accent1"/>
                  </a:solidFill>
                  <a:latin typeface="Arial"/>
                  <a:cs typeface="Arial"/>
                </a:rPr>
                <a:t> </a:t>
              </a:r>
              <a:r>
                <a:rPr sz="1200" b="1" spc="-20" dirty="0">
                  <a:solidFill>
                    <a:schemeClr val="accent1"/>
                  </a:solidFill>
                  <a:latin typeface="Arial"/>
                  <a:cs typeface="Arial"/>
                </a:rPr>
                <a:t>engaging</a:t>
              </a:r>
              <a:endParaRPr sz="1200" dirty="0">
                <a:solidFill>
                  <a:schemeClr val="accent1"/>
                </a:solidFill>
                <a:latin typeface="Arial"/>
                <a:cs typeface="Arial"/>
              </a:endParaRPr>
            </a:p>
            <a:p>
              <a:pPr marL="12544" algn="l">
                <a:lnSpc>
                  <a:spcPct val="110000"/>
                </a:lnSpc>
              </a:pPr>
              <a:r>
                <a:rPr sz="1200" b="1" spc="-25" dirty="0">
                  <a:solidFill>
                    <a:schemeClr val="accent1"/>
                  </a:solidFill>
                  <a:latin typeface="Arial"/>
                  <a:cs typeface="Arial"/>
                </a:rPr>
                <a:t>header</a:t>
              </a:r>
              <a:endParaRPr sz="1200" dirty="0">
                <a:solidFill>
                  <a:schemeClr val="accent1"/>
                </a:solidFill>
                <a:latin typeface="Arial"/>
                <a:cs typeface="Arial"/>
              </a:endParaRPr>
            </a:p>
          </p:txBody>
        </p:sp>
        <p:sp>
          <p:nvSpPr>
            <p:cNvPr id="31" name="object 18">
              <a:extLst>
                <a:ext uri="{FF2B5EF4-FFF2-40B4-BE49-F238E27FC236}">
                  <a16:creationId xmlns:a16="http://schemas.microsoft.com/office/drawing/2014/main" id="{2A300238-191C-B45C-A607-FDFD957D6612}"/>
                </a:ext>
              </a:extLst>
            </p:cNvPr>
            <p:cNvSpPr txBox="1"/>
            <p:nvPr userDrawn="1"/>
          </p:nvSpPr>
          <p:spPr>
            <a:xfrm>
              <a:off x="10244834" y="3569753"/>
              <a:ext cx="1521491" cy="765531"/>
            </a:xfrm>
            <a:prstGeom prst="rect">
              <a:avLst/>
            </a:prstGeom>
          </p:spPr>
          <p:txBody>
            <a:bodyPr vert="horz" wrap="square" lIns="0" tIns="0" rIns="0" bIns="0" rtlCol="0">
              <a:spAutoFit/>
            </a:bodyPr>
            <a:lstStyle/>
            <a:p>
              <a:pPr marL="12544" marR="5018" algn="l">
                <a:lnSpc>
                  <a:spcPct val="110000"/>
                </a:lnSpc>
                <a:spcBef>
                  <a:spcPts val="316"/>
                </a:spcBef>
              </a:pPr>
              <a:r>
                <a:rPr sz="1200" b="1" spc="-30" dirty="0">
                  <a:solidFill>
                    <a:schemeClr val="accent1"/>
                  </a:solidFill>
                  <a:latin typeface="Arial"/>
                  <a:cs typeface="Arial"/>
                </a:rPr>
                <a:t>Additional </a:t>
              </a:r>
              <a:r>
                <a:rPr sz="1200" b="1" spc="-25" dirty="0">
                  <a:solidFill>
                    <a:schemeClr val="accent1"/>
                  </a:solidFill>
                  <a:latin typeface="Arial"/>
                  <a:cs typeface="Arial"/>
                </a:rPr>
                <a:t> personali</a:t>
              </a:r>
              <a:r>
                <a:rPr lang="en-US" sz="1200" b="1" spc="-25" dirty="0">
                  <a:solidFill>
                    <a:schemeClr val="accent1"/>
                  </a:solidFill>
                  <a:latin typeface="Arial"/>
                  <a:cs typeface="Arial"/>
                </a:rPr>
                <a:t>s</a:t>
              </a:r>
              <a:r>
                <a:rPr sz="1200" b="1" spc="-25" dirty="0">
                  <a:solidFill>
                    <a:schemeClr val="accent1"/>
                  </a:solidFill>
                  <a:latin typeface="Arial"/>
                  <a:cs typeface="Arial"/>
                </a:rPr>
                <a:t>ation </a:t>
              </a:r>
              <a:r>
                <a:rPr sz="1200" b="1" spc="-20" dirty="0">
                  <a:solidFill>
                    <a:schemeClr val="accent1"/>
                  </a:solidFill>
                  <a:latin typeface="Arial"/>
                  <a:cs typeface="Arial"/>
                </a:rPr>
                <a:t> weaved </a:t>
              </a:r>
              <a:r>
                <a:rPr sz="1200" b="1" spc="-15" dirty="0">
                  <a:solidFill>
                    <a:schemeClr val="accent1"/>
                  </a:solidFill>
                  <a:latin typeface="Arial"/>
                  <a:cs typeface="Arial"/>
                </a:rPr>
                <a:t>into </a:t>
              </a:r>
              <a:r>
                <a:rPr sz="1200" b="1" spc="-20" dirty="0">
                  <a:solidFill>
                    <a:schemeClr val="accent1"/>
                  </a:solidFill>
                  <a:latin typeface="Arial"/>
                  <a:cs typeface="Arial"/>
                </a:rPr>
                <a:t>the </a:t>
              </a:r>
              <a:r>
                <a:rPr sz="1200" b="1" spc="-30" dirty="0">
                  <a:solidFill>
                    <a:schemeClr val="accent1"/>
                  </a:solidFill>
                  <a:latin typeface="Arial"/>
                  <a:cs typeface="Arial"/>
                </a:rPr>
                <a:t>c</a:t>
              </a:r>
              <a:r>
                <a:rPr sz="1200" b="1" spc="-20" dirty="0">
                  <a:solidFill>
                    <a:schemeClr val="accent1"/>
                  </a:solidFill>
                  <a:latin typeface="Arial"/>
                  <a:cs typeface="Arial"/>
                </a:rPr>
                <a:t>op</a:t>
              </a:r>
              <a:r>
                <a:rPr sz="1200" b="1" spc="5" dirty="0">
                  <a:solidFill>
                    <a:schemeClr val="accent1"/>
                  </a:solidFill>
                  <a:latin typeface="Arial"/>
                  <a:cs typeface="Arial"/>
                </a:rPr>
                <a:t>y</a:t>
              </a:r>
              <a:r>
                <a:rPr sz="1200" b="1" spc="-163" dirty="0">
                  <a:solidFill>
                    <a:schemeClr val="accent1"/>
                  </a:solidFill>
                  <a:latin typeface="Arial"/>
                  <a:cs typeface="Arial"/>
                </a:rPr>
                <a:t> </a:t>
              </a:r>
              <a:r>
                <a:rPr sz="1000" spc="-20" dirty="0">
                  <a:solidFill>
                    <a:schemeClr val="accent1"/>
                  </a:solidFill>
                  <a:latin typeface="Arial"/>
                  <a:cs typeface="Arial"/>
                </a:rPr>
                <a:t>(</a:t>
              </a:r>
              <a:r>
                <a:rPr sz="1000" spc="-30" dirty="0">
                  <a:solidFill>
                    <a:schemeClr val="accent1"/>
                  </a:solidFill>
                  <a:latin typeface="Arial"/>
                  <a:cs typeface="Arial"/>
                </a:rPr>
                <a:t>C</a:t>
              </a:r>
              <a:r>
                <a:rPr sz="1000" spc="-25" dirty="0">
                  <a:solidFill>
                    <a:schemeClr val="accent1"/>
                  </a:solidFill>
                  <a:latin typeface="Arial"/>
                  <a:cs typeface="Arial"/>
                </a:rPr>
                <a:t>o</a:t>
              </a:r>
              <a:r>
                <a:rPr sz="1000" spc="-69" dirty="0">
                  <a:solidFill>
                    <a:schemeClr val="accent1"/>
                  </a:solidFill>
                  <a:latin typeface="Arial"/>
                  <a:cs typeface="Arial"/>
                </a:rPr>
                <a:t>m</a:t>
              </a:r>
              <a:r>
                <a:rPr sz="1000" spc="-25" dirty="0">
                  <a:solidFill>
                    <a:schemeClr val="accent1"/>
                  </a:solidFill>
                  <a:latin typeface="Arial"/>
                  <a:cs typeface="Arial"/>
                </a:rPr>
                <a:t>pan</a:t>
              </a:r>
              <a:r>
                <a:rPr sz="1000" dirty="0">
                  <a:solidFill>
                    <a:schemeClr val="accent1"/>
                  </a:solidFill>
                  <a:latin typeface="Arial"/>
                  <a:cs typeface="Arial"/>
                </a:rPr>
                <a:t>y</a:t>
              </a:r>
              <a:r>
                <a:rPr sz="1000" spc="-25" dirty="0">
                  <a:solidFill>
                    <a:schemeClr val="accent1"/>
                  </a:solidFill>
                  <a:latin typeface="Arial"/>
                  <a:cs typeface="Arial"/>
                </a:rPr>
                <a:t> </a:t>
              </a:r>
              <a:r>
                <a:rPr sz="1000" spc="-30" dirty="0">
                  <a:solidFill>
                    <a:schemeClr val="accent1"/>
                  </a:solidFill>
                  <a:latin typeface="Arial"/>
                  <a:cs typeface="Arial"/>
                </a:rPr>
                <a:t>N</a:t>
              </a:r>
              <a:r>
                <a:rPr sz="1000" spc="-25" dirty="0">
                  <a:solidFill>
                    <a:schemeClr val="accent1"/>
                  </a:solidFill>
                  <a:latin typeface="Arial"/>
                  <a:cs typeface="Arial"/>
                </a:rPr>
                <a:t>a</a:t>
              </a:r>
              <a:r>
                <a:rPr sz="1000" spc="-69" dirty="0">
                  <a:solidFill>
                    <a:schemeClr val="accent1"/>
                  </a:solidFill>
                  <a:latin typeface="Arial"/>
                  <a:cs typeface="Arial"/>
                </a:rPr>
                <a:t>m</a:t>
              </a:r>
              <a:r>
                <a:rPr sz="1000" spc="-25" dirty="0">
                  <a:solidFill>
                    <a:schemeClr val="accent1"/>
                  </a:solidFill>
                  <a:latin typeface="Arial"/>
                  <a:cs typeface="Arial"/>
                </a:rPr>
                <a:t>e</a:t>
              </a:r>
              <a:r>
                <a:rPr sz="1000" dirty="0">
                  <a:solidFill>
                    <a:schemeClr val="accent1"/>
                  </a:solidFill>
                  <a:latin typeface="Arial"/>
                  <a:cs typeface="Arial"/>
                </a:rPr>
                <a:t>)</a:t>
              </a:r>
            </a:p>
          </p:txBody>
        </p:sp>
        <p:sp>
          <p:nvSpPr>
            <p:cNvPr id="32" name="object 13">
              <a:extLst>
                <a:ext uri="{FF2B5EF4-FFF2-40B4-BE49-F238E27FC236}">
                  <a16:creationId xmlns:a16="http://schemas.microsoft.com/office/drawing/2014/main" id="{585E2973-A4C6-ED69-EEA8-813AA8FA0FF6}"/>
                </a:ext>
              </a:extLst>
            </p:cNvPr>
            <p:cNvSpPr txBox="1"/>
            <p:nvPr userDrawn="1"/>
          </p:nvSpPr>
          <p:spPr>
            <a:xfrm>
              <a:off x="1724809" y="4777976"/>
              <a:ext cx="2180637" cy="187359"/>
            </a:xfrm>
            <a:prstGeom prst="rect">
              <a:avLst/>
            </a:prstGeom>
          </p:spPr>
          <p:txBody>
            <a:bodyPr vert="horz" wrap="square" lIns="0" tIns="0" rIns="0" bIns="0" rtlCol="0">
              <a:spAutoFit/>
            </a:bodyPr>
            <a:lstStyle/>
            <a:p>
              <a:pPr marR="5645" algn="r">
                <a:lnSpc>
                  <a:spcPct val="110000"/>
                </a:lnSpc>
                <a:spcBef>
                  <a:spcPts val="104"/>
                </a:spcBef>
              </a:pPr>
              <a:r>
                <a:rPr lang="en-US" sz="1200" b="1" spc="-25" dirty="0">
                  <a:solidFill>
                    <a:schemeClr val="accent1"/>
                  </a:solidFill>
                  <a:latin typeface="+mn-lt"/>
                  <a:cs typeface="Arial"/>
                </a:rPr>
                <a:t>Logo</a:t>
              </a:r>
            </a:p>
          </p:txBody>
        </p:sp>
        <p:cxnSp>
          <p:nvCxnSpPr>
            <p:cNvPr id="9" name="Straight Connector 8">
              <a:extLst>
                <a:ext uri="{FF2B5EF4-FFF2-40B4-BE49-F238E27FC236}">
                  <a16:creationId xmlns:a16="http://schemas.microsoft.com/office/drawing/2014/main" id="{8F2293A9-4006-CBD7-257E-2A94359609B5}"/>
                </a:ext>
              </a:extLst>
            </p:cNvPr>
            <p:cNvCxnSpPr>
              <a:cxnSpLocks/>
            </p:cNvCxnSpPr>
            <p:nvPr userDrawn="1"/>
          </p:nvCxnSpPr>
          <p:spPr>
            <a:xfrm>
              <a:off x="4008030" y="1772193"/>
              <a:ext cx="420624" cy="0"/>
            </a:xfrm>
            <a:prstGeom prst="line">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48B088-74D1-E9CF-05EC-126F01BEB4A5}"/>
                </a:ext>
              </a:extLst>
            </p:cNvPr>
            <p:cNvCxnSpPr>
              <a:cxnSpLocks/>
            </p:cNvCxnSpPr>
            <p:nvPr userDrawn="1"/>
          </p:nvCxnSpPr>
          <p:spPr>
            <a:xfrm>
              <a:off x="4008030" y="3063746"/>
              <a:ext cx="594360" cy="0"/>
            </a:xfrm>
            <a:prstGeom prst="line">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014B26A-1875-922E-C03E-7CE7AB6B6E8E}"/>
                </a:ext>
              </a:extLst>
            </p:cNvPr>
            <p:cNvCxnSpPr>
              <a:cxnSpLocks/>
            </p:cNvCxnSpPr>
            <p:nvPr userDrawn="1"/>
          </p:nvCxnSpPr>
          <p:spPr>
            <a:xfrm>
              <a:off x="4008030" y="4110749"/>
              <a:ext cx="2423160" cy="0"/>
            </a:xfrm>
            <a:prstGeom prst="line">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643BE3D-52C0-7FE5-7036-A445738BCB30}"/>
                </a:ext>
              </a:extLst>
            </p:cNvPr>
            <p:cNvCxnSpPr>
              <a:cxnSpLocks/>
            </p:cNvCxnSpPr>
            <p:nvPr userDrawn="1"/>
          </p:nvCxnSpPr>
          <p:spPr>
            <a:xfrm>
              <a:off x="4008030" y="5890901"/>
              <a:ext cx="274320" cy="0"/>
            </a:xfrm>
            <a:prstGeom prst="line">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ACD4773-64AC-BA7F-1183-2040E3D54D38}"/>
                </a:ext>
              </a:extLst>
            </p:cNvPr>
            <p:cNvCxnSpPr>
              <a:cxnSpLocks/>
            </p:cNvCxnSpPr>
            <p:nvPr userDrawn="1"/>
          </p:nvCxnSpPr>
          <p:spPr>
            <a:xfrm>
              <a:off x="4008030" y="4882464"/>
              <a:ext cx="548640" cy="0"/>
            </a:xfrm>
            <a:prstGeom prst="line">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6182559-6905-1EEF-4B2F-8E7F16146E7D}"/>
                </a:ext>
              </a:extLst>
            </p:cNvPr>
            <p:cNvCxnSpPr>
              <a:cxnSpLocks/>
            </p:cNvCxnSpPr>
            <p:nvPr userDrawn="1"/>
          </p:nvCxnSpPr>
          <p:spPr>
            <a:xfrm rot="10800000">
              <a:off x="8506090" y="1464345"/>
              <a:ext cx="1600200" cy="0"/>
            </a:xfrm>
            <a:prstGeom prst="line">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5D69768-359D-C1D4-8D92-0918E75F8AE1}"/>
                </a:ext>
              </a:extLst>
            </p:cNvPr>
            <p:cNvCxnSpPr>
              <a:cxnSpLocks/>
            </p:cNvCxnSpPr>
            <p:nvPr userDrawn="1"/>
          </p:nvCxnSpPr>
          <p:spPr>
            <a:xfrm rot="10800000">
              <a:off x="9466210" y="2627926"/>
              <a:ext cx="640080" cy="0"/>
            </a:xfrm>
            <a:prstGeom prst="line">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D2D6CEC-7866-A97B-59AE-37932924BD6E}"/>
                </a:ext>
              </a:extLst>
            </p:cNvPr>
            <p:cNvCxnSpPr>
              <a:cxnSpLocks/>
            </p:cNvCxnSpPr>
            <p:nvPr userDrawn="1"/>
          </p:nvCxnSpPr>
          <p:spPr>
            <a:xfrm rot="10800000">
              <a:off x="7728850" y="3775605"/>
              <a:ext cx="2377440" cy="0"/>
            </a:xfrm>
            <a:prstGeom prst="line">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sp>
        <p:nvSpPr>
          <p:cNvPr id="41" name="TextBox 40">
            <a:extLst>
              <a:ext uri="{FF2B5EF4-FFF2-40B4-BE49-F238E27FC236}">
                <a16:creationId xmlns:a16="http://schemas.microsoft.com/office/drawing/2014/main" id="{04FF2912-2E83-B897-E74C-D9F49AF55745}"/>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Tree>
    <p:extLst>
      <p:ext uri="{BB962C8B-B14F-4D97-AF65-F5344CB8AC3E}">
        <p14:creationId xmlns:p14="http://schemas.microsoft.com/office/powerpoint/2010/main" val="11297489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7_Title Only">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BDA7CDB-35C7-182E-960D-E7BAF5779EA2}"/>
              </a:ext>
            </a:extLst>
          </p:cNvPr>
          <p:cNvSpPr/>
          <p:nvPr userDrawn="1"/>
        </p:nvSpPr>
        <p:spPr>
          <a:xfrm>
            <a:off x="6325848" y="-91440"/>
            <a:ext cx="5943600"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2377440"/>
            <a:ext cx="5410800" cy="2286000"/>
          </a:xfrm>
          <a:prstGeom prst="rect">
            <a:avLst/>
          </a:prstGeom>
          <a:noFill/>
        </p:spPr>
        <p:txBody>
          <a:bodyPr wrap="square" lIns="0" tIns="0" rIns="0" bIns="0" rtlCol="0">
            <a:spAutoFit/>
          </a:bodyPr>
          <a:lstStyle/>
          <a:p>
            <a:pPr marL="182880" indent="-182880">
              <a:lnSpc>
                <a:spcPct val="110000"/>
              </a:lnSpc>
              <a:spcAft>
                <a:spcPts val="1200"/>
              </a:spcAft>
              <a:buClr>
                <a:schemeClr val="accent2"/>
              </a:buClr>
              <a:buFont typeface="+mj-lt"/>
              <a:buAutoNum type="arabicPeriod"/>
              <a:tabLst/>
            </a:pPr>
            <a:r>
              <a:rPr lang="en-US" sz="1200" b="1" dirty="0">
                <a:solidFill>
                  <a:schemeClr val="accent2"/>
                </a:solidFill>
              </a:rPr>
              <a:t>Be sure your actual message isn’t pushed below the fold </a:t>
            </a:r>
            <a:r>
              <a:rPr lang="en-US" sz="1200" b="0" dirty="0">
                <a:solidFill>
                  <a:schemeClr val="tx1">
                    <a:lumMod val="75000"/>
                    <a:lumOff val="25000"/>
                  </a:schemeClr>
                </a:solidFill>
              </a:rPr>
              <a:t>because of </a:t>
            </a:r>
            <a:br>
              <a:rPr lang="en-US" sz="1200" b="0" dirty="0">
                <a:solidFill>
                  <a:schemeClr val="tx1">
                    <a:lumMod val="75000"/>
                    <a:lumOff val="25000"/>
                  </a:schemeClr>
                </a:solidFill>
              </a:rPr>
            </a:br>
            <a:r>
              <a:rPr lang="en-US" sz="1200" b="0" dirty="0">
                <a:solidFill>
                  <a:schemeClr val="tx1">
                    <a:lumMod val="75000"/>
                    <a:lumOff val="25000"/>
                  </a:schemeClr>
                </a:solidFill>
              </a:rPr>
              <a:t>a big untitled header image; and be sure the template includes responsive design that adjusts across browser type, tablets, phones.</a:t>
            </a:r>
          </a:p>
          <a:p>
            <a:pPr marL="182880" indent="-182880">
              <a:lnSpc>
                <a:spcPct val="110000"/>
              </a:lnSpc>
              <a:spcAft>
                <a:spcPts val="1200"/>
              </a:spcAft>
              <a:buClr>
                <a:schemeClr val="accent2"/>
              </a:buClr>
              <a:buFont typeface="+mj-lt"/>
              <a:buAutoNum type="arabicPeriod"/>
              <a:tabLst/>
            </a:pPr>
            <a:r>
              <a:rPr lang="en-US" sz="1200" b="1" dirty="0">
                <a:solidFill>
                  <a:schemeClr val="accent2"/>
                </a:solidFill>
              </a:rPr>
              <a:t>Include your logo and brand colors.  </a:t>
            </a:r>
            <a:br>
              <a:rPr lang="en-US" sz="1200" b="0" dirty="0">
                <a:solidFill>
                  <a:schemeClr val="tx1">
                    <a:lumMod val="75000"/>
                    <a:lumOff val="25000"/>
                  </a:schemeClr>
                </a:solidFill>
              </a:rPr>
            </a:br>
            <a:r>
              <a:rPr lang="en-US" sz="1200" b="0" dirty="0">
                <a:solidFill>
                  <a:schemeClr val="tx1">
                    <a:lumMod val="75000"/>
                    <a:lumOff val="25000"/>
                  </a:schemeClr>
                </a:solidFill>
              </a:rPr>
              <a:t>Remember that the quantity and set up of your copy is a design element.</a:t>
            </a:r>
          </a:p>
          <a:p>
            <a:pPr marL="182880" indent="-182880">
              <a:lnSpc>
                <a:spcPct val="110000"/>
              </a:lnSpc>
              <a:spcAft>
                <a:spcPts val="1200"/>
              </a:spcAft>
              <a:buClr>
                <a:schemeClr val="accent2"/>
              </a:buClr>
              <a:buFont typeface="+mj-lt"/>
              <a:buAutoNum type="arabicPeriod"/>
              <a:tabLst/>
            </a:pPr>
            <a:r>
              <a:rPr lang="en-US" sz="1200" b="1" dirty="0">
                <a:solidFill>
                  <a:schemeClr val="accent2"/>
                </a:solidFill>
              </a:rPr>
              <a:t>Copywriting is a design element. </a:t>
            </a:r>
            <a:r>
              <a:rPr lang="en-US" sz="1200" b="0" dirty="0">
                <a:solidFill>
                  <a:schemeClr val="tx1">
                    <a:lumMod val="75000"/>
                    <a:lumOff val="25000"/>
                  </a:schemeClr>
                </a:solidFill>
              </a:rPr>
              <a:t>The number of words and the size of paragraphs in your email impact your ability to get someone to read your message. </a:t>
            </a:r>
            <a:r>
              <a:rPr lang="en-US" sz="1200" b="1" dirty="0">
                <a:solidFill>
                  <a:schemeClr val="accent2"/>
                </a:solidFill>
              </a:rPr>
              <a:t>Aim to keep each email to about 450–750 characters.</a:t>
            </a:r>
          </a:p>
          <a:p>
            <a:pPr marL="182880" indent="-182880">
              <a:lnSpc>
                <a:spcPct val="110000"/>
              </a:lnSpc>
              <a:spcAft>
                <a:spcPts val="1200"/>
              </a:spcAft>
              <a:buClr>
                <a:schemeClr val="accent2"/>
              </a:buClr>
              <a:buFont typeface="+mj-lt"/>
              <a:buAutoNum type="arabicPeriod"/>
              <a:tabLst/>
            </a:pPr>
            <a:endParaRPr lang="en-US" sz="1200" b="0" dirty="0">
              <a:solidFill>
                <a:schemeClr val="tx1">
                  <a:lumMod val="75000"/>
                  <a:lumOff val="25000"/>
                </a:schemeClr>
              </a:solidFill>
            </a:endParaRP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1" y="457200"/>
            <a:ext cx="3452400" cy="655564"/>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400" b="1" spc="-20" baseline="0" dirty="0">
                <a:solidFill>
                  <a:schemeClr val="accent1"/>
                </a:solidFill>
              </a:rPr>
              <a:t>Focus on </a:t>
            </a:r>
            <a:br>
              <a:rPr lang="en-US" sz="2000" b="1" spc="-20" baseline="0" dirty="0">
                <a:solidFill>
                  <a:schemeClr val="accent2"/>
                </a:solidFill>
              </a:rPr>
            </a:br>
            <a:r>
              <a:rPr lang="en-US" sz="2000" b="1" spc="-20" baseline="0" dirty="0">
                <a:solidFill>
                  <a:schemeClr val="accent2"/>
                </a:solidFill>
              </a:rPr>
              <a:t>Email template design</a:t>
            </a:r>
          </a:p>
        </p:txBody>
      </p:sp>
      <p:pic>
        <p:nvPicPr>
          <p:cNvPr id="12" name="object 8">
            <a:extLst>
              <a:ext uri="{FF2B5EF4-FFF2-40B4-BE49-F238E27FC236}">
                <a16:creationId xmlns:a16="http://schemas.microsoft.com/office/drawing/2014/main" id="{2F6CFCD3-97D8-46C1-DD6B-53260DEA0DE1}"/>
              </a:ext>
            </a:extLst>
          </p:cNvPr>
          <p:cNvPicPr preferRelativeResize="0">
            <a:picLocks noChangeAspect="1"/>
          </p:cNvPicPr>
          <p:nvPr userDrawn="1"/>
        </p:nvPicPr>
        <p:blipFill rotWithShape="1">
          <a:blip r:embed="rId2" cstate="print">
            <a:extLst>
              <a:ext uri="{28A0092B-C50C-407E-A947-70E740481C1C}">
                <a14:useLocalDpi xmlns:a14="http://schemas.microsoft.com/office/drawing/2010/main"/>
              </a:ext>
            </a:extLst>
          </a:blip>
          <a:srcRect l="-2"/>
          <a:stretch/>
        </p:blipFill>
        <p:spPr>
          <a:xfrm>
            <a:off x="6796800" y="548640"/>
            <a:ext cx="4965192" cy="5312084"/>
          </a:xfrm>
          <a:prstGeom prst="rect">
            <a:avLst/>
          </a:prstGeom>
          <a:ln w="6350">
            <a:solidFill>
              <a:schemeClr val="accent4"/>
            </a:solidFill>
          </a:ln>
        </p:spPr>
      </p:pic>
      <p:sp>
        <p:nvSpPr>
          <p:cNvPr id="9" name="Content Placeholder 3">
            <a:extLst>
              <a:ext uri="{FF2B5EF4-FFF2-40B4-BE49-F238E27FC236}">
                <a16:creationId xmlns:a16="http://schemas.microsoft.com/office/drawing/2014/main" id="{93661404-A1CE-67EA-4B7B-AD42A4434E28}"/>
              </a:ext>
            </a:extLst>
          </p:cNvPr>
          <p:cNvSpPr>
            <a:spLocks noGrp="1"/>
          </p:cNvSpPr>
          <p:nvPr>
            <p:ph sz="half" idx="2" hasCustomPrompt="1"/>
          </p:nvPr>
        </p:nvSpPr>
        <p:spPr>
          <a:xfrm>
            <a:off x="457200" y="4617720"/>
            <a:ext cx="5577840" cy="1600200"/>
          </a:xfrm>
          <a:solidFill>
            <a:srgbClr val="F5F5F5"/>
          </a:solidFill>
          <a:ln w="6350">
            <a:noFill/>
          </a:ln>
        </p:spPr>
        <p:txBody>
          <a:bodyPr lIns="283464" tIns="182880" rIns="274320" bIns="274320">
            <a:noAutofit/>
          </a:bodyPr>
          <a:lstStyle>
            <a:lvl1pPr marL="0" indent="0">
              <a:lnSpc>
                <a:spcPct val="110000"/>
              </a:lnSpc>
              <a:spcBef>
                <a:spcPts val="0"/>
              </a:spcBef>
              <a:spcAft>
                <a:spcPts val="1200"/>
              </a:spcAft>
              <a:buClr>
                <a:schemeClr val="accent2"/>
              </a:buClr>
              <a:buNone/>
              <a:defRPr sz="1600" b="1" i="0" baseline="0">
                <a:solidFill>
                  <a:schemeClr val="accent1"/>
                </a:solidFill>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r>
              <a:rPr lang="en-US" dirty="0"/>
              <a:t>LET’S PRACTICE—TYPE TO EDIT</a:t>
            </a:r>
          </a:p>
        </p:txBody>
      </p:sp>
      <p:sp>
        <p:nvSpPr>
          <p:cNvPr id="11" name="TextBox 10">
            <a:extLst>
              <a:ext uri="{FF2B5EF4-FFF2-40B4-BE49-F238E27FC236}">
                <a16:creationId xmlns:a16="http://schemas.microsoft.com/office/drawing/2014/main" id="{B8B39B1D-1442-A848-43E4-10051EB35B92}"/>
              </a:ext>
            </a:extLst>
          </p:cNvPr>
          <p:cNvSpPr txBox="1"/>
          <p:nvPr userDrawn="1"/>
        </p:nvSpPr>
        <p:spPr>
          <a:xfrm>
            <a:off x="457200" y="1188720"/>
            <a:ext cx="5398800" cy="999889"/>
          </a:xfrm>
          <a:prstGeom prst="rect">
            <a:avLst/>
          </a:prstGeom>
          <a:noFill/>
        </p:spPr>
        <p:txBody>
          <a:bodyPr wrap="square" lIns="0" tIns="0" rIns="0" bIns="0" numCol="1" spcCol="457200" rtlCol="0">
            <a:spAutoFit/>
          </a:bodyPr>
          <a:lstStyle/>
          <a:p>
            <a:pPr marL="0" indent="0">
              <a:lnSpc>
                <a:spcPct val="110000"/>
              </a:lnSpc>
              <a:spcAft>
                <a:spcPts val="1200"/>
              </a:spcAft>
              <a:buClr>
                <a:schemeClr val="accent2"/>
              </a:buClr>
              <a:buFont typeface="Arial" panose="020B0604020202020204" pitchFamily="34" charset="0"/>
              <a:buNone/>
              <a:tabLst/>
            </a:pPr>
            <a:r>
              <a:rPr lang="en-US" sz="1200" b="1" dirty="0">
                <a:solidFill>
                  <a:schemeClr val="accent2"/>
                </a:solidFill>
              </a:rPr>
              <a:t>Email templates are extremely important to the actual message being pushed to the user. </a:t>
            </a:r>
            <a:r>
              <a:rPr lang="en-US" sz="1200" b="0" dirty="0">
                <a:solidFill>
                  <a:schemeClr val="tx1">
                    <a:lumMod val="75000"/>
                    <a:lumOff val="25000"/>
                  </a:schemeClr>
                </a:solidFill>
              </a:rPr>
              <a:t>If it’s below the fold, no one will know what you’re pushing. Branding matters! The quality of the set-up of your copy to the design is very important. The placement of the CTA is also important—top and bottom. Remember to aim to keep each email to about 450 to 750 characters maximum.</a:t>
            </a:r>
          </a:p>
        </p:txBody>
      </p:sp>
      <p:sp>
        <p:nvSpPr>
          <p:cNvPr id="14" name="TextBox 13">
            <a:extLst>
              <a:ext uri="{FF2B5EF4-FFF2-40B4-BE49-F238E27FC236}">
                <a16:creationId xmlns:a16="http://schemas.microsoft.com/office/drawing/2014/main" id="{053DE3E2-6F77-4489-C4C8-9FE6BEB13ECD}"/>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18" name="Text Placeholder 8">
            <a:extLst>
              <a:ext uri="{FF2B5EF4-FFF2-40B4-BE49-F238E27FC236}">
                <a16:creationId xmlns:a16="http://schemas.microsoft.com/office/drawing/2014/main" id="{F024DF0F-56B2-322D-85D8-60FC928EF9E1}"/>
              </a:ext>
            </a:extLst>
          </p:cNvPr>
          <p:cNvSpPr>
            <a:spLocks noGrp="1"/>
          </p:cNvSpPr>
          <p:nvPr>
            <p:ph type="body" sz="quarter" idx="11" hasCustomPrompt="1"/>
          </p:nvPr>
        </p:nvSpPr>
        <p:spPr>
          <a:xfrm>
            <a:off x="457200" y="4617719"/>
            <a:ext cx="274320" cy="64008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19" name="Text Placeholder 8">
            <a:extLst>
              <a:ext uri="{FF2B5EF4-FFF2-40B4-BE49-F238E27FC236}">
                <a16:creationId xmlns:a16="http://schemas.microsoft.com/office/drawing/2014/main" id="{BD6CBFDD-CE2F-C1F0-073E-8F13B0526FF7}"/>
              </a:ext>
            </a:extLst>
          </p:cNvPr>
          <p:cNvSpPr>
            <a:spLocks noGrp="1"/>
          </p:cNvSpPr>
          <p:nvPr>
            <p:ph type="body" sz="quarter" idx="12" hasCustomPrompt="1"/>
          </p:nvPr>
        </p:nvSpPr>
        <p:spPr>
          <a:xfrm>
            <a:off x="5760720" y="5486400"/>
            <a:ext cx="274320" cy="731520"/>
          </a:xfrm>
        </p:spPr>
        <p:txBody>
          <a:bodyPr wrap="square" lIns="0" tIns="91440" rIns="18288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Tree>
    <p:extLst>
      <p:ext uri="{BB962C8B-B14F-4D97-AF65-F5344CB8AC3E}">
        <p14:creationId xmlns:p14="http://schemas.microsoft.com/office/powerpoint/2010/main" val="3803248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6_Title Only">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C50B5FA-92E8-5274-2787-44CDFACABE2F}"/>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56896" y="-32004"/>
            <a:ext cx="12305792" cy="6922008"/>
          </a:xfrm>
          <a:prstGeom prst="rect">
            <a:avLst/>
          </a:prstGeom>
          <a:noFill/>
        </p:spPr>
      </p:pic>
      <p:sp>
        <p:nvSpPr>
          <p:cNvPr id="12" name="Rectangle 11">
            <a:extLst>
              <a:ext uri="{FF2B5EF4-FFF2-40B4-BE49-F238E27FC236}">
                <a16:creationId xmlns:a16="http://schemas.microsoft.com/office/drawing/2014/main" id="{01413701-44FB-AC76-6C63-1F6649E446E4}"/>
              </a:ext>
            </a:extLst>
          </p:cNvPr>
          <p:cNvSpPr>
            <a:spLocks noChangeAspect="1"/>
          </p:cNvSpPr>
          <p:nvPr userDrawn="1"/>
        </p:nvSpPr>
        <p:spPr>
          <a:xfrm>
            <a:off x="-56895" y="-32004"/>
            <a:ext cx="12305791" cy="6922008"/>
          </a:xfrm>
          <a:prstGeom prst="rect">
            <a:avLst/>
          </a:prstGeom>
          <a:gradFill flip="none" rotWithShape="1">
            <a:gsLst>
              <a:gs pos="0">
                <a:schemeClr val="tx1">
                  <a:alpha val="51246"/>
                </a:schemeClr>
              </a:gs>
              <a:gs pos="100000">
                <a:schemeClr val="tx1">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nvGrpSpPr>
          <p:cNvPr id="6" name="Group 5">
            <a:extLst>
              <a:ext uri="{FF2B5EF4-FFF2-40B4-BE49-F238E27FC236}">
                <a16:creationId xmlns:a16="http://schemas.microsoft.com/office/drawing/2014/main" id="{333BB022-D2D1-062D-B310-3DE620DAD1D2}"/>
              </a:ext>
            </a:extLst>
          </p:cNvPr>
          <p:cNvGrpSpPr/>
          <p:nvPr userDrawn="1"/>
        </p:nvGrpSpPr>
        <p:grpSpPr>
          <a:xfrm>
            <a:off x="457200" y="2194560"/>
            <a:ext cx="5413248" cy="2743200"/>
            <a:chOff x="6327648" y="914400"/>
            <a:chExt cx="5413248" cy="2743200"/>
          </a:xfrm>
        </p:grpSpPr>
        <p:sp>
          <p:nvSpPr>
            <p:cNvPr id="7" name="Rectangle 6">
              <a:extLst>
                <a:ext uri="{FF2B5EF4-FFF2-40B4-BE49-F238E27FC236}">
                  <a16:creationId xmlns:a16="http://schemas.microsoft.com/office/drawing/2014/main" id="{3AE1D08D-8D5C-2782-7365-ECEA859FED31}"/>
                </a:ext>
              </a:extLst>
            </p:cNvPr>
            <p:cNvSpPr/>
            <p:nvPr userDrawn="1"/>
          </p:nvSpPr>
          <p:spPr>
            <a:xfrm>
              <a:off x="6327648" y="914400"/>
              <a:ext cx="5413248" cy="2743200"/>
            </a:xfrm>
            <a:prstGeom prst="rect">
              <a:avLst/>
            </a:prstGeom>
            <a:solidFill>
              <a:srgbClr val="F5F5F5">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6290546F-03C1-2471-0CA3-8226BD8F30D9}"/>
                </a:ext>
              </a:extLst>
            </p:cNvPr>
            <p:cNvSpPr txBox="1"/>
            <p:nvPr userDrawn="1"/>
          </p:nvSpPr>
          <p:spPr>
            <a:xfrm>
              <a:off x="6327648" y="1188720"/>
              <a:ext cx="5413248" cy="1874872"/>
            </a:xfrm>
            <a:prstGeom prst="rect">
              <a:avLst/>
            </a:prstGeom>
            <a:noFill/>
          </p:spPr>
          <p:txBody>
            <a:bodyPr wrap="square" lIns="274320" tIns="0" rIns="274320" bIns="0" numCol="1" spcCol="457200" rtlCol="0">
              <a:spAutoFit/>
            </a:bodyPr>
            <a:lstStyle/>
            <a:p>
              <a:pPr marL="0" indent="0">
                <a:lnSpc>
                  <a:spcPct val="110000"/>
                </a:lnSpc>
                <a:spcAft>
                  <a:spcPts val="1200"/>
                </a:spcAft>
                <a:buClr>
                  <a:schemeClr val="accent2"/>
                </a:buClr>
                <a:buFont typeface="Arial" panose="020B0604020202020204" pitchFamily="34" charset="0"/>
                <a:buNone/>
                <a:tabLst/>
              </a:pPr>
              <a:r>
                <a:rPr lang="en-US" sz="1600" b="0" dirty="0">
                  <a:solidFill>
                    <a:schemeClr val="tx1">
                      <a:lumMod val="75000"/>
                      <a:lumOff val="25000"/>
                    </a:schemeClr>
                  </a:solidFill>
                </a:rPr>
                <a:t>This E-book, derived from a workshop given to EMEA Marketing Managers, is a practicum on thinking through the best design and execution of copywriting for your email marketing strategy. We’ve worked hard on making sure that the flow and advice are given for you, the reader, to use in an ongoing pattern to work through improving your email marketing efforts.</a:t>
              </a:r>
            </a:p>
          </p:txBody>
        </p:sp>
      </p:grpSp>
      <p:pic>
        <p:nvPicPr>
          <p:cNvPr id="2" name="Picture 1" descr="Text&#10;&#10;Description automatically generated with medium confidence">
            <a:extLst>
              <a:ext uri="{FF2B5EF4-FFF2-40B4-BE49-F238E27FC236}">
                <a16:creationId xmlns:a16="http://schemas.microsoft.com/office/drawing/2014/main" id="{92114C7A-7653-DFC1-AEFA-900374364B52}"/>
              </a:ext>
            </a:extLst>
          </p:cNvPr>
          <p:cNvPicPr>
            <a:picLocks noChangeAspect="1"/>
          </p:cNvPicPr>
          <p:nvPr userDrawn="1"/>
        </p:nvPicPr>
        <p:blipFill>
          <a:blip r:embed="rId3">
            <a:biLevel thresh="25000"/>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415357" y="244958"/>
            <a:ext cx="3657600" cy="1092200"/>
          </a:xfrm>
          <a:prstGeom prst="rect">
            <a:avLst/>
          </a:prstGeom>
        </p:spPr>
      </p:pic>
    </p:spTree>
    <p:extLst>
      <p:ext uri="{BB962C8B-B14F-4D97-AF65-F5344CB8AC3E}">
        <p14:creationId xmlns:p14="http://schemas.microsoft.com/office/powerpoint/2010/main" val="34282512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Title Only">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CC53F60-B282-CCAD-1FF5-2F6D938860E7}"/>
              </a:ext>
            </a:extLst>
          </p:cNvPr>
          <p:cNvSpPr/>
          <p:nvPr userDrawn="1"/>
        </p:nvSpPr>
        <p:spPr>
          <a:xfrm>
            <a:off x="6325848" y="-91440"/>
            <a:ext cx="5943600"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9" name="Content Placeholder 3">
            <a:extLst>
              <a:ext uri="{FF2B5EF4-FFF2-40B4-BE49-F238E27FC236}">
                <a16:creationId xmlns:a16="http://schemas.microsoft.com/office/drawing/2014/main" id="{8D9A0C20-7E69-597F-F8F0-826998CDBBEE}"/>
              </a:ext>
            </a:extLst>
          </p:cNvPr>
          <p:cNvSpPr>
            <a:spLocks noGrp="1"/>
          </p:cNvSpPr>
          <p:nvPr>
            <p:ph sz="half" idx="2" hasCustomPrompt="1"/>
          </p:nvPr>
        </p:nvSpPr>
        <p:spPr>
          <a:xfrm>
            <a:off x="457200" y="1645920"/>
            <a:ext cx="5577840" cy="4572000"/>
          </a:xfrm>
          <a:solidFill>
            <a:srgbClr val="F5F5F5"/>
          </a:solidFill>
          <a:ln w="6350">
            <a:noFill/>
          </a:ln>
        </p:spPr>
        <p:txBody>
          <a:bodyPr lIns="283464" tIns="182880" rIns="274320" bIns="274320">
            <a:noAutofit/>
          </a:bodyPr>
          <a:lstStyle>
            <a:lvl1pPr marL="0" indent="0">
              <a:lnSpc>
                <a:spcPct val="110000"/>
              </a:lnSpc>
              <a:spcBef>
                <a:spcPts val="0"/>
              </a:spcBef>
              <a:spcAft>
                <a:spcPts val="1200"/>
              </a:spcAft>
              <a:buClr>
                <a:schemeClr val="accent2"/>
              </a:buClr>
              <a:buFont typeface="Arial" panose="020B0604020202020204" pitchFamily="34" charset="0"/>
              <a:buNone/>
              <a:defRPr sz="1600" b="1" i="0" baseline="0">
                <a:solidFill>
                  <a:schemeClr val="accent1"/>
                </a:solidFill>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r>
              <a:rPr lang="en-US" dirty="0"/>
              <a:t>LET’S PRACTICE—TYPE TO EDIT</a:t>
            </a:r>
          </a:p>
        </p:txBody>
      </p:sp>
      <p:sp>
        <p:nvSpPr>
          <p:cNvPr id="10" name="TextBox 9">
            <a:extLst>
              <a:ext uri="{FF2B5EF4-FFF2-40B4-BE49-F238E27FC236}">
                <a16:creationId xmlns:a16="http://schemas.microsoft.com/office/drawing/2014/main" id="{E52A5922-1528-7F22-F8C3-E95B645B5012}"/>
              </a:ext>
            </a:extLst>
          </p:cNvPr>
          <p:cNvSpPr txBox="1"/>
          <p:nvPr userDrawn="1"/>
        </p:nvSpPr>
        <p:spPr>
          <a:xfrm>
            <a:off x="457200" y="1188720"/>
            <a:ext cx="5406188" cy="218586"/>
          </a:xfrm>
          <a:prstGeom prst="rect">
            <a:avLst/>
          </a:prstGeom>
          <a:noFill/>
        </p:spPr>
        <p:txBody>
          <a:bodyPr wrap="square" lIns="0" tIns="0" rIns="0" bIns="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What’s your take on this design?</a:t>
            </a:r>
          </a:p>
        </p:txBody>
      </p:sp>
      <p:sp>
        <p:nvSpPr>
          <p:cNvPr id="11" name="TextBox 10">
            <a:extLst>
              <a:ext uri="{FF2B5EF4-FFF2-40B4-BE49-F238E27FC236}">
                <a16:creationId xmlns:a16="http://schemas.microsoft.com/office/drawing/2014/main" id="{BBF45DB4-23B4-A52B-5CBE-36C9F75E5065}"/>
              </a:ext>
            </a:extLst>
          </p:cNvPr>
          <p:cNvSpPr txBox="1"/>
          <p:nvPr userDrawn="1"/>
        </p:nvSpPr>
        <p:spPr>
          <a:xfrm>
            <a:off x="457200" y="640080"/>
            <a:ext cx="5406189"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What’s good design?</a:t>
            </a:r>
          </a:p>
        </p:txBody>
      </p:sp>
      <p:pic>
        <p:nvPicPr>
          <p:cNvPr id="15" name="object 9">
            <a:extLst>
              <a:ext uri="{FF2B5EF4-FFF2-40B4-BE49-F238E27FC236}">
                <a16:creationId xmlns:a16="http://schemas.microsoft.com/office/drawing/2014/main" id="{4400E221-B15F-21A0-CAC2-F17BA4A0235F}"/>
              </a:ext>
            </a:extLst>
          </p:cNvPr>
          <p:cNvPicPr>
            <a:picLocks noChangeAspect="1"/>
          </p:cNvPicPr>
          <p:nvPr userDrawn="1"/>
        </p:nvPicPr>
        <p:blipFill>
          <a:blip r:embed="rId2" cstate="print"/>
          <a:stretch>
            <a:fillRect/>
          </a:stretch>
        </p:blipFill>
        <p:spPr>
          <a:xfrm>
            <a:off x="7498080" y="548640"/>
            <a:ext cx="3558552" cy="5943600"/>
          </a:xfrm>
          <a:prstGeom prst="rect">
            <a:avLst/>
          </a:prstGeom>
          <a:ln w="6350">
            <a:solidFill>
              <a:schemeClr val="accent4"/>
            </a:solidFill>
          </a:ln>
        </p:spPr>
      </p:pic>
      <p:sp>
        <p:nvSpPr>
          <p:cNvPr id="12" name="TextBox 11">
            <a:extLst>
              <a:ext uri="{FF2B5EF4-FFF2-40B4-BE49-F238E27FC236}">
                <a16:creationId xmlns:a16="http://schemas.microsoft.com/office/drawing/2014/main" id="{F12A7B4B-886D-3559-787D-9632A234A35A}"/>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17" name="Text Placeholder 8">
            <a:extLst>
              <a:ext uri="{FF2B5EF4-FFF2-40B4-BE49-F238E27FC236}">
                <a16:creationId xmlns:a16="http://schemas.microsoft.com/office/drawing/2014/main" id="{83ECF287-3CBA-1E54-01D0-DF31C229BE1E}"/>
              </a:ext>
            </a:extLst>
          </p:cNvPr>
          <p:cNvSpPr>
            <a:spLocks noGrp="1"/>
          </p:cNvSpPr>
          <p:nvPr>
            <p:ph type="body" sz="quarter" idx="11" hasCustomPrompt="1"/>
          </p:nvPr>
        </p:nvSpPr>
        <p:spPr>
          <a:xfrm>
            <a:off x="457200" y="1645920"/>
            <a:ext cx="274320" cy="73152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18" name="Text Placeholder 8">
            <a:extLst>
              <a:ext uri="{FF2B5EF4-FFF2-40B4-BE49-F238E27FC236}">
                <a16:creationId xmlns:a16="http://schemas.microsoft.com/office/drawing/2014/main" id="{C106CC57-B979-46A9-62F6-F05C6B980435}"/>
              </a:ext>
            </a:extLst>
          </p:cNvPr>
          <p:cNvSpPr>
            <a:spLocks noGrp="1"/>
          </p:cNvSpPr>
          <p:nvPr>
            <p:ph type="body" sz="quarter" idx="12" hasCustomPrompt="1"/>
          </p:nvPr>
        </p:nvSpPr>
        <p:spPr>
          <a:xfrm>
            <a:off x="5760720" y="5486400"/>
            <a:ext cx="274320" cy="731520"/>
          </a:xfrm>
        </p:spPr>
        <p:txBody>
          <a:bodyPr wrap="square" lIns="0" tIns="91440" rIns="18288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Tree>
    <p:extLst>
      <p:ext uri="{BB962C8B-B14F-4D97-AF65-F5344CB8AC3E}">
        <p14:creationId xmlns:p14="http://schemas.microsoft.com/office/powerpoint/2010/main" val="40666381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Only">
    <p:spTree>
      <p:nvGrpSpPr>
        <p:cNvPr id="1" name=""/>
        <p:cNvGrpSpPr/>
        <p:nvPr/>
      </p:nvGrpSpPr>
      <p:grpSpPr>
        <a:xfrm>
          <a:off x="0" y="0"/>
          <a:ext cx="0" cy="0"/>
          <a:chOff x="0" y="0"/>
          <a:chExt cx="0" cy="0"/>
        </a:xfrm>
      </p:grpSpPr>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1188720"/>
            <a:ext cx="3456432" cy="2865208"/>
          </a:xfrm>
          <a:prstGeom prst="rect">
            <a:avLst/>
          </a:prstGeom>
          <a:noFill/>
        </p:spPr>
        <p:txBody>
          <a:bodyPr wrap="square" lIns="0" tIns="0" rIns="0" bIns="0" rtlCol="0">
            <a:spAutoFit/>
          </a:bodyPr>
          <a:lstStyle/>
          <a:p>
            <a:pPr marL="0" indent="0">
              <a:lnSpc>
                <a:spcPct val="110000"/>
              </a:lnSpc>
              <a:spcAft>
                <a:spcPts val="1800"/>
              </a:spcAft>
              <a:buClr>
                <a:schemeClr val="accent2"/>
              </a:buClr>
              <a:buFont typeface="Arial" panose="020B0604020202020204" pitchFamily="34" charset="0"/>
              <a:buNone/>
              <a:tabLst/>
            </a:pPr>
            <a:r>
              <a:rPr lang="en-US" sz="1300" b="1" baseline="0" dirty="0">
                <a:solidFill>
                  <a:schemeClr val="tx1">
                    <a:lumMod val="75000"/>
                    <a:lumOff val="25000"/>
                  </a:schemeClr>
                </a:solidFill>
              </a:rPr>
              <a:t>Easy, intuitive, clear benefit. </a:t>
            </a:r>
            <a:br>
              <a:rPr lang="en-US" sz="1300" b="1" baseline="0" dirty="0">
                <a:solidFill>
                  <a:schemeClr val="tx1">
                    <a:lumMod val="75000"/>
                    <a:lumOff val="25000"/>
                  </a:schemeClr>
                </a:solidFill>
              </a:rPr>
            </a:br>
            <a:r>
              <a:rPr lang="en-US" sz="1300" b="0" baseline="0" dirty="0">
                <a:solidFill>
                  <a:schemeClr val="tx1">
                    <a:lumMod val="75000"/>
                    <a:lumOff val="25000"/>
                  </a:schemeClr>
                </a:solidFill>
              </a:rPr>
              <a:t>The moment a prospect needs to think about what to do next, you’ve lost them. </a:t>
            </a:r>
          </a:p>
          <a:p>
            <a:pPr marL="0" indent="0">
              <a:lnSpc>
                <a:spcPct val="110000"/>
              </a:lnSpc>
              <a:spcAft>
                <a:spcPts val="1800"/>
              </a:spcAft>
              <a:buClr>
                <a:schemeClr val="accent2"/>
              </a:buClr>
              <a:buFont typeface="Arial" panose="020B0604020202020204" pitchFamily="34" charset="0"/>
              <a:buNone/>
              <a:tabLst/>
            </a:pPr>
            <a:r>
              <a:rPr lang="en-US" sz="1300" b="1" baseline="0" dirty="0">
                <a:solidFill>
                  <a:schemeClr val="tx1">
                    <a:lumMod val="75000"/>
                    <a:lumOff val="25000"/>
                  </a:schemeClr>
                </a:solidFill>
              </a:rPr>
              <a:t>Separate considerations for traditional content offers and non-content offers </a:t>
            </a:r>
            <a:br>
              <a:rPr lang="en-US" sz="1300" b="1" baseline="0" dirty="0">
                <a:solidFill>
                  <a:schemeClr val="tx1">
                    <a:lumMod val="75000"/>
                    <a:lumOff val="25000"/>
                  </a:schemeClr>
                </a:solidFill>
              </a:rPr>
            </a:br>
            <a:r>
              <a:rPr lang="en-US" sz="1300" b="0" baseline="0" dirty="0">
                <a:solidFill>
                  <a:schemeClr val="tx1">
                    <a:lumMod val="75000"/>
                    <a:lumOff val="25000"/>
                  </a:schemeClr>
                </a:solidFill>
              </a:rPr>
              <a:t>like meeting invitations, webcasts, trial downloads/demos, etc.</a:t>
            </a:r>
          </a:p>
          <a:p>
            <a:pPr marL="0" indent="0">
              <a:lnSpc>
                <a:spcPct val="110000"/>
              </a:lnSpc>
              <a:spcAft>
                <a:spcPts val="1800"/>
              </a:spcAft>
              <a:buClr>
                <a:schemeClr val="accent2"/>
              </a:buClr>
              <a:buFont typeface="Arial" panose="020B0604020202020204" pitchFamily="34" charset="0"/>
              <a:buNone/>
              <a:tabLst/>
            </a:pPr>
            <a:r>
              <a:rPr lang="en-US" sz="1300" b="1" baseline="0" dirty="0">
                <a:solidFill>
                  <a:schemeClr val="tx1">
                    <a:lumMod val="75000"/>
                    <a:lumOff val="25000"/>
                  </a:schemeClr>
                </a:solidFill>
              </a:rPr>
              <a:t>Applying a few very simple best practices to every message will ensure clarity </a:t>
            </a:r>
            <a:r>
              <a:rPr lang="en-US" sz="1300" b="0" baseline="0" dirty="0">
                <a:solidFill>
                  <a:schemeClr val="tx1">
                    <a:lumMod val="75000"/>
                    <a:lumOff val="25000"/>
                  </a:schemeClr>
                </a:solidFill>
              </a:rPr>
              <a:t>for the prospect on what you expect them to do and exactly how to do it.</a:t>
            </a: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0" y="457200"/>
            <a:ext cx="3456432" cy="738664"/>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Hyperlinking and the </a:t>
            </a:r>
            <a:br>
              <a:rPr lang="en-US" sz="2000" b="1" spc="-20" baseline="0" dirty="0">
                <a:solidFill>
                  <a:schemeClr val="accent2"/>
                </a:solidFill>
              </a:rPr>
            </a:br>
            <a:r>
              <a:rPr lang="en-US" sz="2000" b="1" spc="-20" baseline="0" dirty="0">
                <a:solidFill>
                  <a:schemeClr val="accent2"/>
                </a:solidFill>
              </a:rPr>
              <a:t>Call-to-Action [CTA]</a:t>
            </a:r>
          </a:p>
        </p:txBody>
      </p:sp>
      <p:pic>
        <p:nvPicPr>
          <p:cNvPr id="9" name="Picture Placeholder 10">
            <a:extLst>
              <a:ext uri="{FF2B5EF4-FFF2-40B4-BE49-F238E27FC236}">
                <a16:creationId xmlns:a16="http://schemas.microsoft.com/office/drawing/2014/main" id="{04657E3A-10D8-3455-086B-72472608FE1F}"/>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373880" y="-92990"/>
            <a:ext cx="7957154" cy="7043980"/>
          </a:xfrm>
          <a:prstGeom prst="rect">
            <a:avLst/>
          </a:prstGeom>
        </p:spPr>
      </p:pic>
      <p:sp>
        <p:nvSpPr>
          <p:cNvPr id="10" name="TextBox 9">
            <a:extLst>
              <a:ext uri="{FF2B5EF4-FFF2-40B4-BE49-F238E27FC236}">
                <a16:creationId xmlns:a16="http://schemas.microsoft.com/office/drawing/2014/main" id="{1EB55A04-26BD-8188-9F1C-822FF470588A}"/>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Tree>
    <p:extLst>
      <p:ext uri="{BB962C8B-B14F-4D97-AF65-F5344CB8AC3E}">
        <p14:creationId xmlns:p14="http://schemas.microsoft.com/office/powerpoint/2010/main" val="36933513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Onl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4701D83-AAF5-7D85-3753-58FA7E8DB134}"/>
              </a:ext>
            </a:extLst>
          </p:cNvPr>
          <p:cNvSpPr/>
          <p:nvPr userDrawn="1"/>
        </p:nvSpPr>
        <p:spPr>
          <a:xfrm>
            <a:off x="4373880" y="-91440"/>
            <a:ext cx="7895568"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1188720"/>
            <a:ext cx="3456432" cy="3613105"/>
          </a:xfrm>
          <a:prstGeom prst="rect">
            <a:avLst/>
          </a:prstGeom>
          <a:noFill/>
        </p:spPr>
        <p:txBody>
          <a:bodyPr wrap="square" lIns="0" tIns="0" rIns="0" bIns="0" rtlCol="0">
            <a:spAutoFit/>
          </a:bodyPr>
          <a:lstStyle/>
          <a:p>
            <a:pPr marL="0" indent="0">
              <a:lnSpc>
                <a:spcPct val="110000"/>
              </a:lnSpc>
              <a:spcAft>
                <a:spcPts val="600"/>
              </a:spcAft>
              <a:buClr>
                <a:schemeClr val="accent2"/>
              </a:buClr>
              <a:buFont typeface="Arial" panose="020B0604020202020204" pitchFamily="34" charset="0"/>
              <a:buNone/>
              <a:tabLst/>
            </a:pPr>
            <a:r>
              <a:rPr lang="en-US" sz="1300" b="1" baseline="0" dirty="0">
                <a:solidFill>
                  <a:schemeClr val="tx1">
                    <a:lumMod val="75000"/>
                    <a:lumOff val="25000"/>
                  </a:schemeClr>
                </a:solidFill>
              </a:rPr>
              <a:t>Have one offer per message. </a:t>
            </a:r>
            <a:br>
              <a:rPr lang="en-US" sz="1300" b="1" baseline="0" dirty="0">
                <a:solidFill>
                  <a:schemeClr val="tx1">
                    <a:lumMod val="75000"/>
                    <a:lumOff val="25000"/>
                  </a:schemeClr>
                </a:solidFill>
              </a:rPr>
            </a:br>
            <a:r>
              <a:rPr lang="en-US" sz="1300" b="1" baseline="0" dirty="0">
                <a:solidFill>
                  <a:schemeClr val="tx1">
                    <a:lumMod val="75000"/>
                    <a:lumOff val="25000"/>
                  </a:schemeClr>
                </a:solidFill>
              </a:rPr>
              <a:t>Don’t create confusion.</a:t>
            </a:r>
          </a:p>
          <a:p>
            <a:pPr marL="0" lvl="0" indent="0">
              <a:lnSpc>
                <a:spcPct val="110000"/>
              </a:lnSpc>
              <a:spcAft>
                <a:spcPts val="1800"/>
              </a:spcAft>
              <a:buClr>
                <a:schemeClr val="accent2"/>
              </a:buClr>
              <a:buFont typeface="Arial" panose="020B0604020202020204" pitchFamily="34" charset="0"/>
              <a:buNone/>
              <a:tabLst/>
            </a:pPr>
            <a:r>
              <a:rPr lang="en-US" sz="1300" b="0" baseline="0" dirty="0">
                <a:solidFill>
                  <a:schemeClr val="tx1">
                    <a:lumMod val="75000"/>
                    <a:lumOff val="25000"/>
                  </a:schemeClr>
                </a:solidFill>
              </a:rPr>
              <a:t>But *do* include that single offer in multiple places—including as high up in the message as possible, and with a variety of options like buttons, hyperlinks and in images.</a:t>
            </a:r>
          </a:p>
          <a:p>
            <a:pPr marL="0" indent="0">
              <a:lnSpc>
                <a:spcPct val="110000"/>
              </a:lnSpc>
              <a:spcAft>
                <a:spcPts val="1800"/>
              </a:spcAft>
              <a:buClr>
                <a:schemeClr val="accent2"/>
              </a:buClr>
              <a:buFont typeface="Arial" panose="020B0604020202020204" pitchFamily="34" charset="0"/>
              <a:buNone/>
              <a:tabLst/>
            </a:pPr>
            <a:r>
              <a:rPr lang="en-US" sz="1300" b="1" baseline="0" dirty="0">
                <a:solidFill>
                  <a:schemeClr val="tx1">
                    <a:lumMod val="75000"/>
                    <a:lumOff val="25000"/>
                  </a:schemeClr>
                </a:solidFill>
              </a:rPr>
              <a:t>For content offers, tease a specific </a:t>
            </a:r>
            <a:br>
              <a:rPr lang="en-US" sz="1300" b="1" baseline="0" dirty="0">
                <a:solidFill>
                  <a:schemeClr val="tx1">
                    <a:lumMod val="75000"/>
                    <a:lumOff val="25000"/>
                  </a:schemeClr>
                </a:solidFill>
              </a:rPr>
            </a:br>
            <a:r>
              <a:rPr lang="en-US" sz="1300" b="1" baseline="0" dirty="0">
                <a:solidFill>
                  <a:schemeClr val="tx1">
                    <a:lumMod val="75000"/>
                    <a:lumOff val="25000"/>
                  </a:schemeClr>
                </a:solidFill>
              </a:rPr>
              <a:t>example of what’s in the content </a:t>
            </a:r>
            <a:br>
              <a:rPr lang="en-US" sz="1300" b="1" baseline="0" dirty="0">
                <a:solidFill>
                  <a:schemeClr val="tx1">
                    <a:lumMod val="75000"/>
                    <a:lumOff val="25000"/>
                  </a:schemeClr>
                </a:solidFill>
              </a:rPr>
            </a:br>
            <a:r>
              <a:rPr lang="en-US" sz="1300" b="0" baseline="0" dirty="0">
                <a:solidFill>
                  <a:schemeClr val="tx1">
                    <a:lumMod val="75000"/>
                    <a:lumOff val="25000"/>
                  </a:schemeClr>
                </a:solidFill>
              </a:rPr>
              <a:t>(don’t just say ‘Read More’).</a:t>
            </a:r>
          </a:p>
          <a:p>
            <a:pPr marL="0" indent="0">
              <a:lnSpc>
                <a:spcPct val="110000"/>
              </a:lnSpc>
              <a:spcAft>
                <a:spcPts val="600"/>
              </a:spcAft>
              <a:buClr>
                <a:schemeClr val="accent2"/>
              </a:buClr>
              <a:buFont typeface="Arial" panose="020B0604020202020204" pitchFamily="34" charset="0"/>
              <a:buNone/>
              <a:tabLst/>
            </a:pPr>
            <a:r>
              <a:rPr lang="en-US" sz="1300" b="1" baseline="0" dirty="0">
                <a:solidFill>
                  <a:schemeClr val="tx1">
                    <a:lumMod val="75000"/>
                    <a:lumOff val="25000"/>
                  </a:schemeClr>
                </a:solidFill>
              </a:rPr>
              <a:t>While buttons are effective, they often come after your copy</a:t>
            </a:r>
          </a:p>
          <a:p>
            <a:pPr marL="365760" lvl="1" indent="-182880">
              <a:lnSpc>
                <a:spcPct val="110000"/>
              </a:lnSpc>
              <a:spcAft>
                <a:spcPts val="1200"/>
              </a:spcAft>
              <a:buClr>
                <a:schemeClr val="accent2"/>
              </a:buClr>
              <a:buFont typeface="Arial" panose="020B0604020202020204" pitchFamily="34" charset="0"/>
              <a:buChar char="•"/>
              <a:tabLst/>
            </a:pPr>
            <a:r>
              <a:rPr lang="en-US" sz="1300" b="0" baseline="0" dirty="0">
                <a:solidFill>
                  <a:schemeClr val="tx1">
                    <a:lumMod val="75000"/>
                    <a:lumOff val="25000"/>
                  </a:schemeClr>
                </a:solidFill>
              </a:rPr>
              <a:t>Include above copy—OR—</a:t>
            </a:r>
          </a:p>
          <a:p>
            <a:pPr marL="365760" lvl="1" indent="-182880">
              <a:lnSpc>
                <a:spcPct val="110000"/>
              </a:lnSpc>
              <a:spcAft>
                <a:spcPts val="1200"/>
              </a:spcAft>
              <a:buClr>
                <a:schemeClr val="accent2"/>
              </a:buClr>
              <a:buFont typeface="Arial" panose="020B0604020202020204" pitchFamily="34" charset="0"/>
              <a:buChar char="•"/>
              <a:tabLst/>
            </a:pPr>
            <a:r>
              <a:rPr lang="en-US" sz="1300" b="0" baseline="0" dirty="0">
                <a:solidFill>
                  <a:schemeClr val="tx1">
                    <a:lumMod val="75000"/>
                    <a:lumOff val="25000"/>
                  </a:schemeClr>
                </a:solidFill>
              </a:rPr>
              <a:t>Include multiple hyperlinks</a:t>
            </a: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0" y="640080"/>
            <a:ext cx="3456432"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What’s the CTA?</a:t>
            </a:r>
          </a:p>
        </p:txBody>
      </p:sp>
      <p:pic>
        <p:nvPicPr>
          <p:cNvPr id="9" name="Picture 8">
            <a:extLst>
              <a:ext uri="{FF2B5EF4-FFF2-40B4-BE49-F238E27FC236}">
                <a16:creationId xmlns:a16="http://schemas.microsoft.com/office/drawing/2014/main" id="{FB9608BF-C8A0-522B-6511-E8456D2803EE}"/>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 r="1440" b="-1457"/>
          <a:stretch/>
        </p:blipFill>
        <p:spPr>
          <a:xfrm>
            <a:off x="6035040" y="548640"/>
            <a:ext cx="4344543" cy="5760720"/>
          </a:xfrm>
          <a:prstGeom prst="rect">
            <a:avLst/>
          </a:prstGeom>
          <a:solidFill>
            <a:schemeClr val="bg1"/>
          </a:solidFill>
          <a:ln w="6350">
            <a:solidFill>
              <a:schemeClr val="accent4"/>
            </a:solidFill>
          </a:ln>
        </p:spPr>
      </p:pic>
      <p:sp>
        <p:nvSpPr>
          <p:cNvPr id="10" name="TextBox 9">
            <a:extLst>
              <a:ext uri="{FF2B5EF4-FFF2-40B4-BE49-F238E27FC236}">
                <a16:creationId xmlns:a16="http://schemas.microsoft.com/office/drawing/2014/main" id="{CECF6FC5-3DD7-8E5A-2804-ED6A32260D3E}"/>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Tree>
    <p:extLst>
      <p:ext uri="{BB962C8B-B14F-4D97-AF65-F5344CB8AC3E}">
        <p14:creationId xmlns:p14="http://schemas.microsoft.com/office/powerpoint/2010/main" val="92899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Title Onl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149E06E-6118-8D05-D3D4-B89A864E094D}"/>
              </a:ext>
            </a:extLst>
          </p:cNvPr>
          <p:cNvSpPr/>
          <p:nvPr userDrawn="1"/>
        </p:nvSpPr>
        <p:spPr>
          <a:xfrm>
            <a:off x="4373880" y="-91440"/>
            <a:ext cx="7895568"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1554480"/>
            <a:ext cx="3456432" cy="3085268"/>
          </a:xfrm>
          <a:prstGeom prst="rect">
            <a:avLst/>
          </a:prstGeom>
          <a:noFill/>
        </p:spPr>
        <p:txBody>
          <a:bodyPr wrap="square" lIns="0" tIns="0" rIns="0" bIns="0" rtlCol="0">
            <a:spAutoFit/>
          </a:bodyPr>
          <a:lstStyle/>
          <a:p>
            <a:pPr marL="0" indent="0">
              <a:lnSpc>
                <a:spcPct val="110000"/>
              </a:lnSpc>
              <a:spcAft>
                <a:spcPts val="1200"/>
              </a:spcAft>
              <a:buClr>
                <a:schemeClr val="accent2"/>
              </a:buClr>
              <a:buFont typeface="Arial" panose="020B0604020202020204" pitchFamily="34" charset="0"/>
              <a:buNone/>
              <a:tabLst/>
            </a:pPr>
            <a:r>
              <a:rPr lang="en-US" sz="1300" b="0" dirty="0">
                <a:solidFill>
                  <a:schemeClr val="tx1">
                    <a:lumMod val="75000"/>
                    <a:lumOff val="25000"/>
                  </a:schemeClr>
                </a:solidFill>
              </a:rPr>
              <a:t>For non-content offers, be sure it’s very clear what you’re asking them to do. </a:t>
            </a:r>
          </a:p>
          <a:p>
            <a:pPr marL="0" indent="0">
              <a:lnSpc>
                <a:spcPct val="110000"/>
              </a:lnSpc>
              <a:spcAft>
                <a:spcPts val="1200"/>
              </a:spcAft>
              <a:buClr>
                <a:schemeClr val="accent2"/>
              </a:buClr>
              <a:buFont typeface="Arial" panose="020B0604020202020204" pitchFamily="34" charset="0"/>
              <a:buNone/>
              <a:tabLst/>
            </a:pPr>
            <a:r>
              <a:rPr lang="en-US" sz="1300" b="0" dirty="0">
                <a:solidFill>
                  <a:schemeClr val="tx1">
                    <a:lumMod val="75000"/>
                    <a:lumOff val="25000"/>
                  </a:schemeClr>
                </a:solidFill>
              </a:rPr>
              <a:t>If promoting to a security audience specifically, they can be suspicious of embedded hyperlinks, so a written URL can be </a:t>
            </a:r>
            <a:br>
              <a:rPr lang="en-US" sz="1300" b="0" dirty="0">
                <a:solidFill>
                  <a:schemeClr val="tx1">
                    <a:lumMod val="75000"/>
                    <a:lumOff val="25000"/>
                  </a:schemeClr>
                </a:solidFill>
              </a:rPr>
            </a:br>
            <a:r>
              <a:rPr lang="en-US" sz="1300" b="0" dirty="0">
                <a:solidFill>
                  <a:schemeClr val="tx1">
                    <a:lumMod val="75000"/>
                    <a:lumOff val="25000"/>
                  </a:schemeClr>
                </a:solidFill>
              </a:rPr>
              <a:t>more effective.</a:t>
            </a:r>
          </a:p>
          <a:p>
            <a:pPr marL="0" indent="0">
              <a:lnSpc>
                <a:spcPct val="110000"/>
              </a:lnSpc>
              <a:spcAft>
                <a:spcPts val="1200"/>
              </a:spcAft>
              <a:buClr>
                <a:schemeClr val="accent2"/>
              </a:buClr>
              <a:buFont typeface="Arial" panose="020B0604020202020204" pitchFamily="34" charset="0"/>
              <a:buNone/>
              <a:tabLst/>
            </a:pPr>
            <a:r>
              <a:rPr lang="en-US" sz="1300" b="0" dirty="0">
                <a:solidFill>
                  <a:schemeClr val="tx1">
                    <a:lumMod val="75000"/>
                    <a:lumOff val="25000"/>
                  </a:schemeClr>
                </a:solidFill>
              </a:rPr>
              <a:t>Make a demo very compelling in multiple emails, laying the groundwork for your reps </a:t>
            </a:r>
            <a:br>
              <a:rPr lang="en-US" sz="1300" b="0" dirty="0">
                <a:solidFill>
                  <a:schemeClr val="tx1">
                    <a:lumMod val="75000"/>
                    <a:lumOff val="25000"/>
                  </a:schemeClr>
                </a:solidFill>
              </a:rPr>
            </a:br>
            <a:r>
              <a:rPr lang="en-US" sz="1300" b="0" dirty="0">
                <a:solidFill>
                  <a:schemeClr val="tx1">
                    <a:lumMod val="75000"/>
                    <a:lumOff val="25000"/>
                  </a:schemeClr>
                </a:solidFill>
              </a:rPr>
              <a:t>to call.</a:t>
            </a:r>
          </a:p>
          <a:p>
            <a:pPr marL="0" indent="0">
              <a:lnSpc>
                <a:spcPct val="110000"/>
              </a:lnSpc>
              <a:spcAft>
                <a:spcPts val="1200"/>
              </a:spcAft>
              <a:buClr>
                <a:schemeClr val="accent2"/>
              </a:buClr>
              <a:buFont typeface="Arial" panose="020B0604020202020204" pitchFamily="34" charset="0"/>
              <a:buNone/>
              <a:tabLst/>
            </a:pPr>
            <a:r>
              <a:rPr lang="en-US" sz="1300" b="0" dirty="0">
                <a:solidFill>
                  <a:schemeClr val="tx1">
                    <a:lumMod val="75000"/>
                    <a:lumOff val="25000"/>
                  </a:schemeClr>
                </a:solidFill>
              </a:rPr>
              <a:t>Other engaging non-content offers can include experiential actions like taking surveys, interactive checklists, etc.</a:t>
            </a:r>
          </a:p>
        </p:txBody>
      </p:sp>
      <p:sp>
        <p:nvSpPr>
          <p:cNvPr id="10" name="TextBox 9">
            <a:extLst>
              <a:ext uri="{FF2B5EF4-FFF2-40B4-BE49-F238E27FC236}">
                <a16:creationId xmlns:a16="http://schemas.microsoft.com/office/drawing/2014/main" id="{F44886E9-3A4E-7020-A549-3D705233294C}"/>
              </a:ext>
            </a:extLst>
          </p:cNvPr>
          <p:cNvSpPr txBox="1"/>
          <p:nvPr userDrawn="1"/>
        </p:nvSpPr>
        <p:spPr>
          <a:xfrm>
            <a:off x="457200" y="1188720"/>
            <a:ext cx="3456432" cy="218586"/>
          </a:xfrm>
          <a:prstGeom prst="rect">
            <a:avLst/>
          </a:prstGeom>
          <a:noFill/>
        </p:spPr>
        <p:txBody>
          <a:bodyPr wrap="square" lIns="0" tIns="0" rIns="0" bIns="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Non-Content offerings</a:t>
            </a:r>
          </a:p>
        </p:txBody>
      </p:sp>
      <p:sp>
        <p:nvSpPr>
          <p:cNvPr id="11" name="TextBox 10">
            <a:extLst>
              <a:ext uri="{FF2B5EF4-FFF2-40B4-BE49-F238E27FC236}">
                <a16:creationId xmlns:a16="http://schemas.microsoft.com/office/drawing/2014/main" id="{26AE0CF5-8F80-113D-99A9-669B0FA93575}"/>
              </a:ext>
            </a:extLst>
          </p:cNvPr>
          <p:cNvSpPr txBox="1"/>
          <p:nvPr userDrawn="1"/>
        </p:nvSpPr>
        <p:spPr>
          <a:xfrm>
            <a:off x="457200" y="640080"/>
            <a:ext cx="3456432"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What’s the CTA?</a:t>
            </a:r>
          </a:p>
        </p:txBody>
      </p:sp>
      <p:grpSp>
        <p:nvGrpSpPr>
          <p:cNvPr id="6" name="Group 5">
            <a:extLst>
              <a:ext uri="{FF2B5EF4-FFF2-40B4-BE49-F238E27FC236}">
                <a16:creationId xmlns:a16="http://schemas.microsoft.com/office/drawing/2014/main" id="{4D96A5E7-41F4-92CE-EA61-A0FCD2AAAD7F}"/>
              </a:ext>
            </a:extLst>
          </p:cNvPr>
          <p:cNvGrpSpPr>
            <a:grpSpLocks noChangeAspect="1"/>
          </p:cNvGrpSpPr>
          <p:nvPr userDrawn="1"/>
        </p:nvGrpSpPr>
        <p:grpSpPr>
          <a:xfrm>
            <a:off x="6035040" y="548640"/>
            <a:ext cx="4343400" cy="6052283"/>
            <a:chOff x="7127598" y="674932"/>
            <a:chExt cx="4462739" cy="6217920"/>
          </a:xfrm>
        </p:grpSpPr>
        <p:sp>
          <p:nvSpPr>
            <p:cNvPr id="4" name="Rectangle 3">
              <a:extLst>
                <a:ext uri="{FF2B5EF4-FFF2-40B4-BE49-F238E27FC236}">
                  <a16:creationId xmlns:a16="http://schemas.microsoft.com/office/drawing/2014/main" id="{795E24F3-C8FF-C37D-5532-3B5F7FC3F532}"/>
                </a:ext>
              </a:extLst>
            </p:cNvPr>
            <p:cNvSpPr/>
            <p:nvPr userDrawn="1"/>
          </p:nvSpPr>
          <p:spPr>
            <a:xfrm>
              <a:off x="7127598" y="674932"/>
              <a:ext cx="4462739" cy="6217920"/>
            </a:xfrm>
            <a:prstGeom prst="rect">
              <a:avLst/>
            </a:prstGeom>
            <a:solidFill>
              <a:srgbClr val="FFFFFF"/>
            </a:solid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421C2A56-39CE-99A3-B99C-8BC96F30D3AA}"/>
                </a:ext>
              </a:extLst>
            </p:cNvPr>
            <p:cNvPicPr>
              <a:picLocks noChangeAspect="1"/>
            </p:cNvPicPr>
            <p:nvPr userDrawn="1"/>
          </p:nvPicPr>
          <p:blipFill>
            <a:blip r:embed="rId2"/>
            <a:srcRect/>
            <a:stretch/>
          </p:blipFill>
          <p:spPr>
            <a:xfrm>
              <a:off x="7400612" y="1047622"/>
              <a:ext cx="3916708" cy="5685785"/>
            </a:xfrm>
            <a:prstGeom prst="rect">
              <a:avLst/>
            </a:prstGeom>
            <a:ln w="6350">
              <a:noFill/>
            </a:ln>
          </p:spPr>
        </p:pic>
      </p:grpSp>
      <p:sp>
        <p:nvSpPr>
          <p:cNvPr id="12" name="TextBox 11">
            <a:extLst>
              <a:ext uri="{FF2B5EF4-FFF2-40B4-BE49-F238E27FC236}">
                <a16:creationId xmlns:a16="http://schemas.microsoft.com/office/drawing/2014/main" id="{C091C78A-7F8E-7195-296A-EDC2FCF9D721}"/>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Tree>
    <p:extLst>
      <p:ext uri="{BB962C8B-B14F-4D97-AF65-F5344CB8AC3E}">
        <p14:creationId xmlns:p14="http://schemas.microsoft.com/office/powerpoint/2010/main" val="10234514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Title Only">
    <p:spTree>
      <p:nvGrpSpPr>
        <p:cNvPr id="1" name=""/>
        <p:cNvGrpSpPr/>
        <p:nvPr/>
      </p:nvGrpSpPr>
      <p:grpSpPr>
        <a:xfrm>
          <a:off x="0" y="0"/>
          <a:ext cx="0" cy="0"/>
          <a:chOff x="0" y="0"/>
          <a:chExt cx="0" cy="0"/>
        </a:xfrm>
      </p:grpSpPr>
      <p:pic>
        <p:nvPicPr>
          <p:cNvPr id="16" name="Picture Placeholder 11">
            <a:extLst>
              <a:ext uri="{FF2B5EF4-FFF2-40B4-BE49-F238E27FC236}">
                <a16:creationId xmlns:a16="http://schemas.microsoft.com/office/drawing/2014/main" id="{AE184EFA-0058-2752-448A-728BD7BE38E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7"/>
          <a:stretch/>
        </p:blipFill>
        <p:spPr>
          <a:xfrm>
            <a:off x="-299930" y="-162046"/>
            <a:ext cx="12669155" cy="7222602"/>
          </a:xfrm>
          <a:prstGeom prst="rect">
            <a:avLst/>
          </a:prstGeom>
          <a:effectLst/>
        </p:spPr>
      </p:pic>
      <p:grpSp>
        <p:nvGrpSpPr>
          <p:cNvPr id="10" name="Group 9">
            <a:extLst>
              <a:ext uri="{FF2B5EF4-FFF2-40B4-BE49-F238E27FC236}">
                <a16:creationId xmlns:a16="http://schemas.microsoft.com/office/drawing/2014/main" id="{DD761920-84F7-FBF2-AF5B-379DE4DF08F3}"/>
              </a:ext>
            </a:extLst>
          </p:cNvPr>
          <p:cNvGrpSpPr/>
          <p:nvPr userDrawn="1"/>
        </p:nvGrpSpPr>
        <p:grpSpPr>
          <a:xfrm>
            <a:off x="6327648" y="2743200"/>
            <a:ext cx="5413248" cy="1923859"/>
            <a:chOff x="4981074" y="797044"/>
            <a:chExt cx="6031831" cy="1923859"/>
          </a:xfrm>
        </p:grpSpPr>
        <p:sp>
          <p:nvSpPr>
            <p:cNvPr id="11" name="Rectangle 10">
              <a:extLst>
                <a:ext uri="{FF2B5EF4-FFF2-40B4-BE49-F238E27FC236}">
                  <a16:creationId xmlns:a16="http://schemas.microsoft.com/office/drawing/2014/main" id="{151E4C91-2F3E-8A05-714E-38A7AC9E2215}"/>
                </a:ext>
              </a:extLst>
            </p:cNvPr>
            <p:cNvSpPr/>
            <p:nvPr userDrawn="1"/>
          </p:nvSpPr>
          <p:spPr>
            <a:xfrm>
              <a:off x="4981074" y="797045"/>
              <a:ext cx="6031831" cy="1923858"/>
            </a:xfrm>
            <a:prstGeom prst="rect">
              <a:avLst/>
            </a:prstGeom>
            <a:solidFill>
              <a:srgbClr val="F5F5F5">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60229C66-C6CA-3789-779E-E68932BEF2E5}"/>
                </a:ext>
              </a:extLst>
            </p:cNvPr>
            <p:cNvSpPr txBox="1"/>
            <p:nvPr userDrawn="1"/>
          </p:nvSpPr>
          <p:spPr>
            <a:xfrm>
              <a:off x="4981074" y="797044"/>
              <a:ext cx="6031831" cy="1785104"/>
            </a:xfrm>
            <a:prstGeom prst="rect">
              <a:avLst/>
            </a:prstGeom>
            <a:noFill/>
          </p:spPr>
          <p:txBody>
            <a:bodyPr wrap="square" lIns="274320" tIns="274320" rIns="182880" bIns="0" numCol="1" spcCol="4572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A69F"/>
                  </a:solidFill>
                  <a:effectLst/>
                  <a:uLnTx/>
                  <a:uFillTx/>
                  <a:latin typeface="+mn-lt"/>
                  <a:ea typeface="+mn-ea"/>
                  <a:cs typeface="+mn-cs"/>
                </a:rPr>
                <a:t>Finally, let’s review subject lines, opening sentence </a:t>
              </a:r>
              <a:br>
                <a:rPr kumimoji="0" lang="en-US" sz="1400" b="1" i="0" u="none" strike="noStrike" kern="1200" cap="none" spc="0" normalizeH="0" baseline="0" noProof="0" dirty="0">
                  <a:ln>
                    <a:noFill/>
                  </a:ln>
                  <a:solidFill>
                    <a:srgbClr val="00A69F"/>
                  </a:solidFill>
                  <a:effectLst/>
                  <a:uLnTx/>
                  <a:uFillTx/>
                  <a:latin typeface="+mn-lt"/>
                  <a:ea typeface="+mn-ea"/>
                  <a:cs typeface="+mn-cs"/>
                </a:rPr>
              </a:br>
              <a:r>
                <a:rPr kumimoji="0" lang="en-US" sz="1400" b="1" i="0" u="none" strike="noStrike" kern="1200" cap="none" spc="0" normalizeH="0" baseline="0" noProof="0" dirty="0">
                  <a:ln>
                    <a:noFill/>
                  </a:ln>
                  <a:solidFill>
                    <a:srgbClr val="00A69F"/>
                  </a:solidFill>
                  <a:effectLst/>
                  <a:uLnTx/>
                  <a:uFillTx/>
                  <a:latin typeface="+mn-lt"/>
                  <a:ea typeface="+mn-ea"/>
                  <a:cs typeface="+mn-cs"/>
                </a:rPr>
                <a:t>and personalisation. </a:t>
              </a:r>
              <a: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t>The top tip that we can give you in this </a:t>
              </a:r>
              <a:b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br>
              <a: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t>E-book is </a:t>
              </a:r>
              <a:r>
                <a:rPr kumimoji="0" lang="en-US" sz="1400" b="1" i="0" u="none" strike="noStrike" kern="1200" cap="none" spc="0" normalizeH="0" baseline="0" noProof="0" dirty="0">
                  <a:ln>
                    <a:noFill/>
                  </a:ln>
                  <a:solidFill>
                    <a:srgbClr val="000000">
                      <a:lumMod val="75000"/>
                      <a:lumOff val="25000"/>
                    </a:srgbClr>
                  </a:solidFill>
                  <a:effectLst/>
                  <a:uLnTx/>
                  <a:uFillTx/>
                  <a:latin typeface="+mn-lt"/>
                  <a:ea typeface="+mn-ea"/>
                  <a:cs typeface="+mn-cs"/>
                </a:rPr>
                <a:t>PAY ATTENTION TO YOUR SUBJECT LINES! </a:t>
              </a:r>
              <a:b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br>
              <a: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t>Get the open by stopping people in their full inbox to pay attention to what you are saying. Let’s put this into practice </a:t>
              </a:r>
              <a:b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br>
              <a: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t>in the next two pages.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endParaRPr>
            </a:p>
          </p:txBody>
        </p:sp>
      </p:grpSp>
      <p:sp>
        <p:nvSpPr>
          <p:cNvPr id="14" name="TextBox 13">
            <a:extLst>
              <a:ext uri="{FF2B5EF4-FFF2-40B4-BE49-F238E27FC236}">
                <a16:creationId xmlns:a16="http://schemas.microsoft.com/office/drawing/2014/main" id="{E4E01A12-61D0-1A06-FAE8-C2C2DC602F2D}"/>
              </a:ext>
            </a:extLst>
          </p:cNvPr>
          <p:cNvSpPr txBox="1"/>
          <p:nvPr userDrawn="1"/>
        </p:nvSpPr>
        <p:spPr>
          <a:xfrm>
            <a:off x="457200" y="2743200"/>
            <a:ext cx="4937760" cy="1661993"/>
          </a:xfrm>
          <a:prstGeom prst="rect">
            <a:avLst/>
          </a:prstGeom>
          <a:noFill/>
        </p:spPr>
        <p:txBody>
          <a:bodyPr wrap="square" lIns="0" tIns="0" rIns="0" bIns="0" rtlCol="0" anchor="t" anchorCtr="0">
            <a:spAutoFit/>
          </a:bodyPr>
          <a:lstStyle/>
          <a:p>
            <a:pPr>
              <a:lnSpc>
                <a:spcPct val="90000"/>
              </a:lnSpc>
            </a:pPr>
            <a:r>
              <a:rPr lang="en-US" sz="4000" b="1" kern="100" spc="-20" baseline="0" dirty="0">
                <a:solidFill>
                  <a:schemeClr val="bg1"/>
                </a:solidFill>
                <a:effectLst>
                  <a:outerShdw blurRad="190500" dist="50800" dir="5400000" algn="ctr" rotWithShape="0">
                    <a:schemeClr val="tx1">
                      <a:alpha val="50000"/>
                    </a:schemeClr>
                  </a:outerShdw>
                </a:effectLst>
                <a:latin typeface="Arial" panose="020B0604020202020204" pitchFamily="34" charset="0"/>
              </a:rPr>
              <a:t>Subject Lines, Opening Sentences and Personalisation</a:t>
            </a:r>
          </a:p>
        </p:txBody>
      </p:sp>
      <p:pic>
        <p:nvPicPr>
          <p:cNvPr id="15" name="Picture 14">
            <a:extLst>
              <a:ext uri="{FF2B5EF4-FFF2-40B4-BE49-F238E27FC236}">
                <a16:creationId xmlns:a16="http://schemas.microsoft.com/office/drawing/2014/main" id="{26EEDB7F-3D7B-56D7-F8FE-D4311A101983}"/>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320040" y="6104590"/>
            <a:ext cx="1991319" cy="594630"/>
          </a:xfrm>
          <a:prstGeom prst="rect">
            <a:avLst/>
          </a:prstGeom>
        </p:spPr>
      </p:pic>
    </p:spTree>
    <p:extLst>
      <p:ext uri="{BB962C8B-B14F-4D97-AF65-F5344CB8AC3E}">
        <p14:creationId xmlns:p14="http://schemas.microsoft.com/office/powerpoint/2010/main" val="2421339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Title Only">
    <p:spTree>
      <p:nvGrpSpPr>
        <p:cNvPr id="1" name=""/>
        <p:cNvGrpSpPr/>
        <p:nvPr/>
      </p:nvGrpSpPr>
      <p:grpSpPr>
        <a:xfrm>
          <a:off x="0" y="0"/>
          <a:ext cx="0" cy="0"/>
          <a:chOff x="0" y="0"/>
          <a:chExt cx="0" cy="0"/>
        </a:xfrm>
      </p:grpSpPr>
      <p:pic>
        <p:nvPicPr>
          <p:cNvPr id="19" name="Picture Placeholder 11">
            <a:extLst>
              <a:ext uri="{FF2B5EF4-FFF2-40B4-BE49-F238E27FC236}">
                <a16:creationId xmlns:a16="http://schemas.microsoft.com/office/drawing/2014/main" id="{9B50AAA4-6974-CB5F-F507-E15A7B2E5C2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6333565" y="-162046"/>
            <a:ext cx="6035660" cy="7222602"/>
          </a:xfrm>
          <a:prstGeom prst="rect">
            <a:avLst/>
          </a:prstGeom>
          <a:effectLst/>
        </p:spPr>
      </p:pic>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grpSp>
        <p:nvGrpSpPr>
          <p:cNvPr id="2" name="Group 1">
            <a:extLst>
              <a:ext uri="{FF2B5EF4-FFF2-40B4-BE49-F238E27FC236}">
                <a16:creationId xmlns:a16="http://schemas.microsoft.com/office/drawing/2014/main" id="{1D273505-8918-27D1-95D2-57675A7A7D21}"/>
              </a:ext>
            </a:extLst>
          </p:cNvPr>
          <p:cNvGrpSpPr/>
          <p:nvPr userDrawn="1"/>
        </p:nvGrpSpPr>
        <p:grpSpPr>
          <a:xfrm>
            <a:off x="457200" y="1188720"/>
            <a:ext cx="5394960" cy="2153557"/>
            <a:chOff x="457200" y="1188720"/>
            <a:chExt cx="5394960" cy="2153557"/>
          </a:xfrm>
        </p:grpSpPr>
        <p:sp>
          <p:nvSpPr>
            <p:cNvPr id="3" name="TextBox 2">
              <a:extLst>
                <a:ext uri="{FF2B5EF4-FFF2-40B4-BE49-F238E27FC236}">
                  <a16:creationId xmlns:a16="http://schemas.microsoft.com/office/drawing/2014/main" id="{36DE2BE0-437D-B05B-A817-7B909608AA5E}"/>
                </a:ext>
              </a:extLst>
            </p:cNvPr>
            <p:cNvSpPr txBox="1"/>
            <p:nvPr userDrawn="1"/>
          </p:nvSpPr>
          <p:spPr>
            <a:xfrm>
              <a:off x="457200" y="1554480"/>
              <a:ext cx="5303520" cy="1787797"/>
            </a:xfrm>
            <a:prstGeom prst="rect">
              <a:avLst/>
            </a:prstGeom>
            <a:noFill/>
          </p:spPr>
          <p:txBody>
            <a:bodyPr wrap="square" lIns="0" tIns="0" rIns="0" bIns="274320" rtlCol="0">
              <a:spAutoFit/>
            </a:bodyPr>
            <a:lstStyle/>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Getting the open; stopping people in their full inbox to pay attention </a:t>
              </a:r>
              <a:br>
                <a:rPr lang="en-US" sz="1200" b="0" dirty="0">
                  <a:solidFill>
                    <a:schemeClr val="tx1">
                      <a:lumMod val="75000"/>
                      <a:lumOff val="25000"/>
                    </a:schemeClr>
                  </a:solidFill>
                </a:rPr>
              </a:br>
              <a:r>
                <a:rPr lang="en-US" sz="1200" b="0" dirty="0">
                  <a:solidFill>
                    <a:schemeClr val="tx1">
                      <a:lumMod val="75000"/>
                      <a:lumOff val="25000"/>
                    </a:schemeClr>
                  </a:solidFill>
                </a:rPr>
                <a:t>to your email.</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You don’t have a lot of real estate to work with. Mobile devices will typically only show the first 25–30 characters of the subject line; studies show that </a:t>
              </a:r>
              <a:br>
                <a:rPr lang="en-US" sz="1200" b="0" dirty="0">
                  <a:solidFill>
                    <a:schemeClr val="tx1">
                      <a:lumMod val="75000"/>
                      <a:lumOff val="25000"/>
                    </a:schemeClr>
                  </a:solidFill>
                </a:rPr>
              </a:br>
              <a:r>
                <a:rPr lang="en-US" sz="1200" b="0" dirty="0">
                  <a:solidFill>
                    <a:schemeClr val="tx1">
                      <a:lumMod val="75000"/>
                      <a:lumOff val="25000"/>
                    </a:schemeClr>
                  </a:solidFill>
                </a:rPr>
                <a:t>60 characters or less is the ideal subject line length.</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A subject line that creates personal connections at scale is not easy to write.</a:t>
              </a:r>
            </a:p>
          </p:txBody>
        </p:sp>
        <p:sp>
          <p:nvSpPr>
            <p:cNvPr id="10" name="TextBox 9">
              <a:extLst>
                <a:ext uri="{FF2B5EF4-FFF2-40B4-BE49-F238E27FC236}">
                  <a16:creationId xmlns:a16="http://schemas.microsoft.com/office/drawing/2014/main" id="{F44886E9-3A4E-7020-A549-3D705233294C}"/>
                </a:ext>
              </a:extLst>
            </p:cNvPr>
            <p:cNvSpPr txBox="1"/>
            <p:nvPr userDrawn="1"/>
          </p:nvSpPr>
          <p:spPr>
            <a:xfrm>
              <a:off x="457200" y="1188720"/>
              <a:ext cx="5394960" cy="357085"/>
            </a:xfrm>
            <a:prstGeom prst="rect">
              <a:avLst/>
            </a:prstGeom>
            <a:noFill/>
          </p:spPr>
          <p:txBody>
            <a:bodyPr wrap="square" lIns="0" tIns="0" rIns="0" bIns="13716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Defining Your Challenge</a:t>
              </a:r>
            </a:p>
          </p:txBody>
        </p:sp>
      </p:grpSp>
      <p:sp>
        <p:nvSpPr>
          <p:cNvPr id="11" name="TextBox 10">
            <a:extLst>
              <a:ext uri="{FF2B5EF4-FFF2-40B4-BE49-F238E27FC236}">
                <a16:creationId xmlns:a16="http://schemas.microsoft.com/office/drawing/2014/main" id="{26AE0CF5-8F80-113D-99A9-669B0FA93575}"/>
              </a:ext>
            </a:extLst>
          </p:cNvPr>
          <p:cNvSpPr txBox="1"/>
          <p:nvPr userDrawn="1"/>
        </p:nvSpPr>
        <p:spPr>
          <a:xfrm>
            <a:off x="457200" y="640080"/>
            <a:ext cx="5406189"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Practical tips for subject lines</a:t>
            </a:r>
          </a:p>
        </p:txBody>
      </p:sp>
      <p:grpSp>
        <p:nvGrpSpPr>
          <p:cNvPr id="4" name="Group 3">
            <a:extLst>
              <a:ext uri="{FF2B5EF4-FFF2-40B4-BE49-F238E27FC236}">
                <a16:creationId xmlns:a16="http://schemas.microsoft.com/office/drawing/2014/main" id="{EA5BE722-32FD-1882-3AF6-69683F6E2F9C}"/>
              </a:ext>
            </a:extLst>
          </p:cNvPr>
          <p:cNvGrpSpPr/>
          <p:nvPr userDrawn="1"/>
        </p:nvGrpSpPr>
        <p:grpSpPr>
          <a:xfrm>
            <a:off x="457199" y="3550920"/>
            <a:ext cx="5394961" cy="2510578"/>
            <a:chOff x="457199" y="3550920"/>
            <a:chExt cx="5394961" cy="2510578"/>
          </a:xfrm>
        </p:grpSpPr>
        <p:sp>
          <p:nvSpPr>
            <p:cNvPr id="13" name="TextBox 12">
              <a:extLst>
                <a:ext uri="{FF2B5EF4-FFF2-40B4-BE49-F238E27FC236}">
                  <a16:creationId xmlns:a16="http://schemas.microsoft.com/office/drawing/2014/main" id="{CA29E0B2-6C5F-701C-63DE-7F0227887F83}"/>
                </a:ext>
              </a:extLst>
            </p:cNvPr>
            <p:cNvSpPr txBox="1"/>
            <p:nvPr userDrawn="1"/>
          </p:nvSpPr>
          <p:spPr>
            <a:xfrm>
              <a:off x="457200" y="3916680"/>
              <a:ext cx="5394960" cy="2144818"/>
            </a:xfrm>
            <a:prstGeom prst="rect">
              <a:avLst/>
            </a:prstGeom>
            <a:noFill/>
          </p:spPr>
          <p:txBody>
            <a:bodyPr wrap="square" lIns="0" tIns="0" rIns="0" bIns="274320" rtlCol="0">
              <a:spAutoFit/>
            </a:bodyPr>
            <a:lstStyle/>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Tease what’s in the copy, don’t give it all away. Remember, your goal is getting them to open.</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Personalisation—first name and/or company name—is a proven open-rate booster.</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Rewrite the subject line at least 3–5 ways to come up with the best one.</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A/B test them whenever you can—sometimes the one you like the best isn’t the best performer.</a:t>
              </a:r>
            </a:p>
          </p:txBody>
        </p:sp>
        <p:sp>
          <p:nvSpPr>
            <p:cNvPr id="15" name="TextBox 14">
              <a:extLst>
                <a:ext uri="{FF2B5EF4-FFF2-40B4-BE49-F238E27FC236}">
                  <a16:creationId xmlns:a16="http://schemas.microsoft.com/office/drawing/2014/main" id="{A78E6A63-F1AD-7BD8-7A3D-453292D0AA83}"/>
                </a:ext>
              </a:extLst>
            </p:cNvPr>
            <p:cNvSpPr txBox="1"/>
            <p:nvPr userDrawn="1"/>
          </p:nvSpPr>
          <p:spPr>
            <a:xfrm>
              <a:off x="457199" y="3550920"/>
              <a:ext cx="5394960" cy="357085"/>
            </a:xfrm>
            <a:prstGeom prst="rect">
              <a:avLst/>
            </a:prstGeom>
            <a:noFill/>
          </p:spPr>
          <p:txBody>
            <a:bodyPr wrap="square" lIns="0" tIns="0" rIns="0" bIns="13716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Prescriptive, Practical Advice</a:t>
              </a:r>
            </a:p>
          </p:txBody>
        </p:sp>
      </p:grpSp>
      <p:sp>
        <p:nvSpPr>
          <p:cNvPr id="12" name="TextBox 11">
            <a:extLst>
              <a:ext uri="{FF2B5EF4-FFF2-40B4-BE49-F238E27FC236}">
                <a16:creationId xmlns:a16="http://schemas.microsoft.com/office/drawing/2014/main" id="{E1F6E8C9-8746-78AA-B021-9E59117D0E47}"/>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Tree>
    <p:extLst>
      <p:ext uri="{BB962C8B-B14F-4D97-AF65-F5344CB8AC3E}">
        <p14:creationId xmlns:p14="http://schemas.microsoft.com/office/powerpoint/2010/main" val="27425903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Title Only">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62D5E7C-398E-8AB3-FC35-44EA06257508}"/>
              </a:ext>
            </a:extLst>
          </p:cNvPr>
          <p:cNvSpPr/>
          <p:nvPr userDrawn="1"/>
        </p:nvSpPr>
        <p:spPr>
          <a:xfrm>
            <a:off x="6325848" y="-91440"/>
            <a:ext cx="5943600"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1554480"/>
            <a:ext cx="5394960" cy="2049407"/>
          </a:xfrm>
          <a:prstGeom prst="rect">
            <a:avLst/>
          </a:prstGeom>
          <a:noFill/>
        </p:spPr>
        <p:txBody>
          <a:bodyPr wrap="square" lIns="0" tIns="0" rIns="0" bIns="228600" rtlCol="0">
            <a:spAutoFit/>
          </a:bodyPr>
          <a:lstStyle/>
          <a:p>
            <a:pPr marL="182880" indent="-182880">
              <a:lnSpc>
                <a:spcPct val="110000"/>
              </a:lnSpc>
              <a:spcAft>
                <a:spcPts val="1200"/>
              </a:spcAft>
              <a:buClr>
                <a:schemeClr val="accent2"/>
              </a:buClr>
              <a:buFont typeface="Arial" panose="020B0604020202020204" pitchFamily="34" charset="0"/>
              <a:buChar char="•"/>
              <a:tabLst/>
            </a:pPr>
            <a:r>
              <a:rPr lang="en-US" sz="1200" b="1" dirty="0">
                <a:solidFill>
                  <a:schemeClr val="tx1">
                    <a:lumMod val="75000"/>
                    <a:lumOff val="25000"/>
                  </a:schemeClr>
                </a:solidFill>
              </a:rPr>
              <a:t>“How to…” </a:t>
            </a:r>
            <a:r>
              <a:rPr lang="en-US" sz="1200" b="0" dirty="0">
                <a:solidFill>
                  <a:schemeClr val="tx1">
                    <a:lumMod val="75000"/>
                    <a:lumOff val="25000"/>
                  </a:schemeClr>
                </a:solidFill>
              </a:rPr>
              <a:t>How to achieve a modeling melting pot that fuels innovation.</a:t>
            </a:r>
          </a:p>
          <a:p>
            <a:pPr marL="182880" indent="-182880">
              <a:lnSpc>
                <a:spcPct val="110000"/>
              </a:lnSpc>
              <a:spcAft>
                <a:spcPts val="1200"/>
              </a:spcAft>
              <a:buClr>
                <a:schemeClr val="accent2"/>
              </a:buClr>
              <a:buFont typeface="Arial" panose="020B0604020202020204" pitchFamily="34" charset="0"/>
              <a:buChar char="•"/>
              <a:tabLst/>
            </a:pPr>
            <a:r>
              <a:rPr lang="en-US" sz="1200" b="1" dirty="0">
                <a:solidFill>
                  <a:schemeClr val="tx1">
                    <a:lumMod val="75000"/>
                    <a:lumOff val="25000"/>
                  </a:schemeClr>
                </a:solidFill>
              </a:rPr>
              <a:t>Numbers &amp; listicles: </a:t>
            </a:r>
            <a:r>
              <a:rPr lang="en-US" sz="1200" b="0" dirty="0">
                <a:solidFill>
                  <a:schemeClr val="tx1">
                    <a:lumMod val="75000"/>
                    <a:lumOff val="25000"/>
                  </a:schemeClr>
                </a:solidFill>
              </a:rPr>
              <a:t>The 8 best cloud security certifications for 2022.</a:t>
            </a:r>
          </a:p>
          <a:p>
            <a:pPr marL="182880" indent="-182880">
              <a:lnSpc>
                <a:spcPct val="110000"/>
              </a:lnSpc>
              <a:spcAft>
                <a:spcPts val="1200"/>
              </a:spcAft>
              <a:buClr>
                <a:schemeClr val="accent2"/>
              </a:buClr>
              <a:buFont typeface="Arial" panose="020B0604020202020204" pitchFamily="34" charset="0"/>
              <a:buChar char="•"/>
              <a:tabLst/>
            </a:pPr>
            <a:r>
              <a:rPr lang="en-US" sz="1200" b="1" dirty="0">
                <a:solidFill>
                  <a:schemeClr val="tx1">
                    <a:lumMod val="75000"/>
                    <a:lumOff val="25000"/>
                  </a:schemeClr>
                </a:solidFill>
              </a:rPr>
              <a:t>Questions: </a:t>
            </a:r>
            <a:r>
              <a:rPr lang="en-US" sz="1200" b="0" dirty="0">
                <a:solidFill>
                  <a:schemeClr val="tx1">
                    <a:lumMod val="75000"/>
                    <a:lumOff val="25000"/>
                  </a:schemeClr>
                </a:solidFill>
              </a:rPr>
              <a:t>Disaster recovery: Have you made this part of your plan?</a:t>
            </a:r>
          </a:p>
          <a:p>
            <a:pPr marL="182880" marR="0" indent="-18288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200" b="1" dirty="0">
                <a:solidFill>
                  <a:schemeClr val="tx1">
                    <a:lumMod val="75000"/>
                    <a:lumOff val="25000"/>
                  </a:schemeClr>
                </a:solidFill>
              </a:rPr>
              <a:t>“VS.” </a:t>
            </a:r>
            <a:r>
              <a:rPr lang="en-US" sz="1200" b="0" dirty="0">
                <a:solidFill>
                  <a:schemeClr val="tx1">
                    <a:lumMod val="75000"/>
                    <a:lumOff val="25000"/>
                  </a:schemeClr>
                </a:solidFill>
              </a:rPr>
              <a:t>Upgrading vs reworking: Which path to app modernisation is best?</a:t>
            </a:r>
          </a:p>
          <a:p>
            <a:pPr marL="182880" indent="-182880">
              <a:lnSpc>
                <a:spcPct val="110000"/>
              </a:lnSpc>
              <a:spcAft>
                <a:spcPts val="1200"/>
              </a:spcAft>
              <a:buClr>
                <a:schemeClr val="accent2"/>
              </a:buClr>
              <a:buFont typeface="Arial" panose="020B0604020202020204" pitchFamily="34" charset="0"/>
              <a:buChar char="•"/>
              <a:tabLst/>
            </a:pPr>
            <a:r>
              <a:rPr lang="en-US" sz="1200" b="1" dirty="0">
                <a:solidFill>
                  <a:schemeClr val="tx1">
                    <a:lumMod val="75000"/>
                    <a:lumOff val="25000"/>
                  </a:schemeClr>
                </a:solidFill>
              </a:rPr>
              <a:t>Call out the content asset being offered: </a:t>
            </a:r>
            <a:r>
              <a:rPr lang="en-US" sz="1200" b="0" dirty="0">
                <a:solidFill>
                  <a:schemeClr val="tx1">
                    <a:lumMod val="75000"/>
                    <a:lumOff val="25000"/>
                  </a:schemeClr>
                </a:solidFill>
              </a:rPr>
              <a:t>Infographic: SD-WAN vs. SASE, what’s the difference?</a:t>
            </a: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0" y="640080"/>
            <a:ext cx="5406189"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Effective tactics</a:t>
            </a:r>
          </a:p>
        </p:txBody>
      </p:sp>
      <p:pic>
        <p:nvPicPr>
          <p:cNvPr id="11" name="Picture 10">
            <a:extLst>
              <a:ext uri="{FF2B5EF4-FFF2-40B4-BE49-F238E27FC236}">
                <a16:creationId xmlns:a16="http://schemas.microsoft.com/office/drawing/2014/main" id="{66A03DEF-03E0-9BDD-42A3-0EF319273C1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681" t="-1" r="766" b="-12957"/>
          <a:stretch/>
        </p:blipFill>
        <p:spPr>
          <a:xfrm>
            <a:off x="6793992" y="548640"/>
            <a:ext cx="4965192" cy="6319335"/>
          </a:xfrm>
          <a:prstGeom prst="rect">
            <a:avLst/>
          </a:prstGeom>
          <a:solidFill>
            <a:schemeClr val="bg1"/>
          </a:solidFill>
          <a:ln w="6350">
            <a:solidFill>
              <a:schemeClr val="accent4"/>
            </a:solidFill>
          </a:ln>
        </p:spPr>
      </p:pic>
      <p:sp>
        <p:nvSpPr>
          <p:cNvPr id="12" name="TextBox 11">
            <a:extLst>
              <a:ext uri="{FF2B5EF4-FFF2-40B4-BE49-F238E27FC236}">
                <a16:creationId xmlns:a16="http://schemas.microsoft.com/office/drawing/2014/main" id="{5B2E44A5-45BD-A168-CFD2-4AD0D453A359}"/>
              </a:ext>
            </a:extLst>
          </p:cNvPr>
          <p:cNvSpPr txBox="1"/>
          <p:nvPr userDrawn="1"/>
        </p:nvSpPr>
        <p:spPr>
          <a:xfrm>
            <a:off x="457200" y="1188720"/>
            <a:ext cx="5406188" cy="218586"/>
          </a:xfrm>
          <a:prstGeom prst="rect">
            <a:avLst/>
          </a:prstGeom>
          <a:noFill/>
        </p:spPr>
        <p:txBody>
          <a:bodyPr wrap="square" lIns="0" tIns="0" rIns="0" bIns="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Let’s write a subject line! 5-minutes, write two iterations</a:t>
            </a:r>
          </a:p>
        </p:txBody>
      </p:sp>
      <p:sp>
        <p:nvSpPr>
          <p:cNvPr id="10" name="TextBox 9">
            <a:extLst>
              <a:ext uri="{FF2B5EF4-FFF2-40B4-BE49-F238E27FC236}">
                <a16:creationId xmlns:a16="http://schemas.microsoft.com/office/drawing/2014/main" id="{E8A641D9-81D0-38D0-A36F-4E69BAA72CFA}"/>
              </a:ext>
            </a:extLst>
          </p:cNvPr>
          <p:cNvSpPr txBox="1"/>
          <p:nvPr userDrawn="1"/>
        </p:nvSpPr>
        <p:spPr>
          <a:xfrm>
            <a:off x="457200" y="3657600"/>
            <a:ext cx="5394960" cy="738664"/>
          </a:xfrm>
          <a:prstGeom prst="rect">
            <a:avLst/>
          </a:prstGeom>
          <a:noFill/>
        </p:spPr>
        <p:txBody>
          <a:bodyPr wrap="square" lIns="0" tIns="0" rIns="0" bIns="182880" rtlCol="0" anchor="b"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Write two subject lines, based on the tactics to the left, for the email on the right</a:t>
            </a:r>
          </a:p>
        </p:txBody>
      </p:sp>
      <p:sp>
        <p:nvSpPr>
          <p:cNvPr id="14" name="Content Placeholder 3">
            <a:extLst>
              <a:ext uri="{FF2B5EF4-FFF2-40B4-BE49-F238E27FC236}">
                <a16:creationId xmlns:a16="http://schemas.microsoft.com/office/drawing/2014/main" id="{99C6C0E4-0535-0491-5B9D-5D1E8B9B4E48}"/>
              </a:ext>
            </a:extLst>
          </p:cNvPr>
          <p:cNvSpPr>
            <a:spLocks noGrp="1"/>
          </p:cNvSpPr>
          <p:nvPr>
            <p:ph sz="half" idx="2" hasCustomPrompt="1"/>
          </p:nvPr>
        </p:nvSpPr>
        <p:spPr>
          <a:xfrm>
            <a:off x="457200" y="4389120"/>
            <a:ext cx="5577840" cy="1828800"/>
          </a:xfrm>
          <a:solidFill>
            <a:srgbClr val="F5F5F5"/>
          </a:solidFill>
          <a:ln w="6350">
            <a:noFill/>
          </a:ln>
        </p:spPr>
        <p:txBody>
          <a:bodyPr lIns="283464" tIns="182880" rIns="274320" bIns="274320">
            <a:noAutofit/>
          </a:bodyPr>
          <a:lstStyle>
            <a:lvl1pPr marL="0" indent="0">
              <a:lnSpc>
                <a:spcPct val="110000"/>
              </a:lnSpc>
              <a:spcBef>
                <a:spcPts val="0"/>
              </a:spcBef>
              <a:spcAft>
                <a:spcPts val="1200"/>
              </a:spcAft>
              <a:buClr>
                <a:schemeClr val="accent2"/>
              </a:buClr>
              <a:buFont typeface="Arial" panose="020B0604020202020204" pitchFamily="34" charset="0"/>
              <a:buNone/>
              <a:defRPr sz="1600" b="1" i="0" baseline="0">
                <a:solidFill>
                  <a:schemeClr val="accent1"/>
                </a:solidFill>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r>
              <a:rPr lang="en-US" dirty="0"/>
              <a:t>LET’S PRACTICE—TYPE TO EDIT</a:t>
            </a:r>
          </a:p>
        </p:txBody>
      </p:sp>
      <p:sp>
        <p:nvSpPr>
          <p:cNvPr id="15" name="TextBox 14">
            <a:extLst>
              <a:ext uri="{FF2B5EF4-FFF2-40B4-BE49-F238E27FC236}">
                <a16:creationId xmlns:a16="http://schemas.microsoft.com/office/drawing/2014/main" id="{2FF1FE4D-0FE7-8313-5892-E89BBCC0819E}"/>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19" name="Text Placeholder 8">
            <a:extLst>
              <a:ext uri="{FF2B5EF4-FFF2-40B4-BE49-F238E27FC236}">
                <a16:creationId xmlns:a16="http://schemas.microsoft.com/office/drawing/2014/main" id="{932919A4-2AF8-5D40-DA21-BC81C6CE17A4}"/>
              </a:ext>
            </a:extLst>
          </p:cNvPr>
          <p:cNvSpPr>
            <a:spLocks noGrp="1"/>
          </p:cNvSpPr>
          <p:nvPr>
            <p:ph type="body" sz="quarter" idx="11" hasCustomPrompt="1"/>
          </p:nvPr>
        </p:nvSpPr>
        <p:spPr>
          <a:xfrm>
            <a:off x="457200" y="4389120"/>
            <a:ext cx="274320" cy="73152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20" name="Text Placeholder 8">
            <a:extLst>
              <a:ext uri="{FF2B5EF4-FFF2-40B4-BE49-F238E27FC236}">
                <a16:creationId xmlns:a16="http://schemas.microsoft.com/office/drawing/2014/main" id="{2838CCC0-E5D3-69C7-9704-4960F968BAE6}"/>
              </a:ext>
            </a:extLst>
          </p:cNvPr>
          <p:cNvSpPr>
            <a:spLocks noGrp="1"/>
          </p:cNvSpPr>
          <p:nvPr>
            <p:ph type="body" sz="quarter" idx="12" hasCustomPrompt="1"/>
          </p:nvPr>
        </p:nvSpPr>
        <p:spPr>
          <a:xfrm>
            <a:off x="5760720" y="5486400"/>
            <a:ext cx="274320" cy="731520"/>
          </a:xfrm>
        </p:spPr>
        <p:txBody>
          <a:bodyPr wrap="square" lIns="0" tIns="91440" rIns="18288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Tree>
    <p:extLst>
      <p:ext uri="{BB962C8B-B14F-4D97-AF65-F5344CB8AC3E}">
        <p14:creationId xmlns:p14="http://schemas.microsoft.com/office/powerpoint/2010/main" val="7109913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7_Title Only">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456A47F-3109-3BB2-0D89-6744D63FE2F1}"/>
              </a:ext>
            </a:extLst>
          </p:cNvPr>
          <p:cNvSpPr/>
          <p:nvPr userDrawn="1"/>
        </p:nvSpPr>
        <p:spPr>
          <a:xfrm>
            <a:off x="6325848" y="-91440"/>
            <a:ext cx="5943600"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0" y="640080"/>
            <a:ext cx="5406189"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Effective tactics</a:t>
            </a:r>
          </a:p>
        </p:txBody>
      </p:sp>
      <p:sp>
        <p:nvSpPr>
          <p:cNvPr id="14" name="TextBox 13">
            <a:extLst>
              <a:ext uri="{FF2B5EF4-FFF2-40B4-BE49-F238E27FC236}">
                <a16:creationId xmlns:a16="http://schemas.microsoft.com/office/drawing/2014/main" id="{42B51FCE-E72F-92F1-C30A-EB22B97A852B}"/>
              </a:ext>
            </a:extLst>
          </p:cNvPr>
          <p:cNvSpPr txBox="1"/>
          <p:nvPr userDrawn="1"/>
        </p:nvSpPr>
        <p:spPr>
          <a:xfrm>
            <a:off x="457200" y="1188720"/>
            <a:ext cx="5394960" cy="218586"/>
          </a:xfrm>
          <a:prstGeom prst="rect">
            <a:avLst/>
          </a:prstGeom>
          <a:noFill/>
        </p:spPr>
        <p:txBody>
          <a:bodyPr wrap="square" lIns="0" tIns="0" rIns="0" bIns="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Let’s write a subject line! 5-minutes, write two iterations</a:t>
            </a:r>
          </a:p>
        </p:txBody>
      </p:sp>
      <p:grpSp>
        <p:nvGrpSpPr>
          <p:cNvPr id="4" name="Group 3">
            <a:extLst>
              <a:ext uri="{FF2B5EF4-FFF2-40B4-BE49-F238E27FC236}">
                <a16:creationId xmlns:a16="http://schemas.microsoft.com/office/drawing/2014/main" id="{B8239D1B-2399-0445-FFBD-1C780E28BF2A}"/>
              </a:ext>
            </a:extLst>
          </p:cNvPr>
          <p:cNvGrpSpPr>
            <a:grpSpLocks noChangeAspect="1"/>
          </p:cNvGrpSpPr>
          <p:nvPr userDrawn="1"/>
        </p:nvGrpSpPr>
        <p:grpSpPr>
          <a:xfrm>
            <a:off x="6793992" y="1188720"/>
            <a:ext cx="4965192" cy="4256214"/>
            <a:chOff x="7127598" y="674932"/>
            <a:chExt cx="4462739" cy="3825506"/>
          </a:xfrm>
        </p:grpSpPr>
        <p:sp>
          <p:nvSpPr>
            <p:cNvPr id="16" name="Rectangle 15">
              <a:extLst>
                <a:ext uri="{FF2B5EF4-FFF2-40B4-BE49-F238E27FC236}">
                  <a16:creationId xmlns:a16="http://schemas.microsoft.com/office/drawing/2014/main" id="{8FEC5A90-3747-3171-68AB-A80DC069687F}"/>
                </a:ext>
              </a:extLst>
            </p:cNvPr>
            <p:cNvSpPr/>
            <p:nvPr userDrawn="1"/>
          </p:nvSpPr>
          <p:spPr>
            <a:xfrm>
              <a:off x="7127598" y="674932"/>
              <a:ext cx="4462739" cy="3825506"/>
            </a:xfrm>
            <a:prstGeom prst="rect">
              <a:avLst/>
            </a:prstGeom>
            <a:solidFill>
              <a:srgbClr val="FFFFFF"/>
            </a:solid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257BB0CC-13EE-1F2A-5ADA-26F0BFB9EACD}"/>
                </a:ext>
              </a:extLst>
            </p:cNvPr>
            <p:cNvPicPr>
              <a:picLocks noChangeAspect="1"/>
            </p:cNvPicPr>
            <p:nvPr userDrawn="1"/>
          </p:nvPicPr>
          <p:blipFill>
            <a:blip r:embed="rId2"/>
            <a:srcRect/>
            <a:stretch/>
          </p:blipFill>
          <p:spPr>
            <a:xfrm>
              <a:off x="7310163" y="890340"/>
              <a:ext cx="4095649" cy="3037606"/>
            </a:xfrm>
            <a:prstGeom prst="rect">
              <a:avLst/>
            </a:prstGeom>
          </p:spPr>
        </p:pic>
      </p:grpSp>
      <p:sp>
        <p:nvSpPr>
          <p:cNvPr id="15" name="Content Placeholder 3">
            <a:extLst>
              <a:ext uri="{FF2B5EF4-FFF2-40B4-BE49-F238E27FC236}">
                <a16:creationId xmlns:a16="http://schemas.microsoft.com/office/drawing/2014/main" id="{2941A584-82D2-D615-A343-4A6FC10C913D}"/>
              </a:ext>
            </a:extLst>
          </p:cNvPr>
          <p:cNvSpPr>
            <a:spLocks noGrp="1"/>
          </p:cNvSpPr>
          <p:nvPr>
            <p:ph sz="half" idx="2" hasCustomPrompt="1"/>
          </p:nvPr>
        </p:nvSpPr>
        <p:spPr>
          <a:xfrm>
            <a:off x="457200" y="4617720"/>
            <a:ext cx="5577840" cy="1600200"/>
          </a:xfrm>
          <a:solidFill>
            <a:srgbClr val="F5F5F5"/>
          </a:solidFill>
          <a:ln w="6350">
            <a:noFill/>
          </a:ln>
        </p:spPr>
        <p:txBody>
          <a:bodyPr lIns="283464" tIns="182880" rIns="274320" bIns="274320">
            <a:noAutofit/>
          </a:bodyPr>
          <a:lstStyle>
            <a:lvl1pPr marL="0" indent="0">
              <a:lnSpc>
                <a:spcPct val="110000"/>
              </a:lnSpc>
              <a:spcBef>
                <a:spcPts val="0"/>
              </a:spcBef>
              <a:spcAft>
                <a:spcPts val="1200"/>
              </a:spcAft>
              <a:buClr>
                <a:schemeClr val="accent2"/>
              </a:buClr>
              <a:buFont typeface="Arial" panose="020B0604020202020204" pitchFamily="34" charset="0"/>
              <a:buNone/>
              <a:defRPr sz="1600" b="1" i="0" baseline="0">
                <a:solidFill>
                  <a:schemeClr val="accent1"/>
                </a:solidFill>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r>
              <a:rPr lang="en-US" dirty="0"/>
              <a:t>LET’S PRACTICE—TYPE TO EDIT</a:t>
            </a:r>
          </a:p>
        </p:txBody>
      </p:sp>
      <p:sp>
        <p:nvSpPr>
          <p:cNvPr id="20" name="TextBox 19">
            <a:extLst>
              <a:ext uri="{FF2B5EF4-FFF2-40B4-BE49-F238E27FC236}">
                <a16:creationId xmlns:a16="http://schemas.microsoft.com/office/drawing/2014/main" id="{F5E341BB-4729-618B-BBCF-778B50E1D134}"/>
              </a:ext>
            </a:extLst>
          </p:cNvPr>
          <p:cNvSpPr txBox="1"/>
          <p:nvPr userDrawn="1"/>
        </p:nvSpPr>
        <p:spPr>
          <a:xfrm>
            <a:off x="457199" y="1554480"/>
            <a:ext cx="5621867" cy="2067938"/>
          </a:xfrm>
          <a:prstGeom prst="rect">
            <a:avLst/>
          </a:prstGeom>
          <a:noFill/>
        </p:spPr>
        <p:txBody>
          <a:bodyPr wrap="square" lIns="0" tIns="0" rIns="0" rtlCol="0">
            <a:spAutoFit/>
          </a:bodyPr>
          <a:lstStyle/>
          <a:p>
            <a:pPr marL="182880" marR="0" lvl="0" indent="-182880" algn="l" defTabSz="914400" rtl="0" eaLnBrk="1" fontAlgn="auto" latinLnBrk="0" hangingPunct="1">
              <a:lnSpc>
                <a:spcPct val="110000"/>
              </a:lnSpc>
              <a:spcBef>
                <a:spcPts val="0"/>
              </a:spcBef>
              <a:spcAft>
                <a:spcPts val="1200"/>
              </a:spcAft>
              <a:buClr>
                <a:srgbClr val="00A69F"/>
              </a:buClr>
              <a:buSzTx/>
              <a:buFont typeface="Arial" panose="020B0604020202020204" pitchFamily="34" charset="0"/>
              <a:buChar char="•"/>
              <a:tabLst/>
              <a:defRPr/>
            </a:pPr>
            <a:r>
              <a:rPr kumimoji="0" lang="en-US" sz="1200" b="1" i="0" u="none" strike="noStrike" kern="1200" cap="none" spc="-20" normalizeH="0" baseline="0" noProof="0" dirty="0">
                <a:ln>
                  <a:noFill/>
                </a:ln>
                <a:solidFill>
                  <a:srgbClr val="000000">
                    <a:lumMod val="75000"/>
                    <a:lumOff val="25000"/>
                  </a:srgbClr>
                </a:solidFill>
                <a:effectLst/>
                <a:uLnTx/>
                <a:uFillTx/>
                <a:latin typeface="Arial" panose="020B0604020202020204" pitchFamily="34" charset="0"/>
                <a:cs typeface="Arial" panose="020B0604020202020204" pitchFamily="34" charset="0"/>
              </a:rPr>
              <a:t>Alliteration: </a:t>
            </a:r>
            <a:r>
              <a:rPr kumimoji="0" lang="en-US" sz="1200" b="0" i="1" u="none" strike="noStrike" kern="1200" cap="none" spc="-20" normalizeH="0" baseline="0" noProof="0" dirty="0">
                <a:ln>
                  <a:noFill/>
                </a:ln>
                <a:solidFill>
                  <a:srgbClr val="000000">
                    <a:lumMod val="75000"/>
                    <a:lumOff val="25000"/>
                  </a:srgbClr>
                </a:solidFill>
                <a:effectLst/>
                <a:uLnTx/>
                <a:uFillTx/>
                <a:latin typeface="Arial" panose="020B0604020202020204" pitchFamily="34" charset="0"/>
                <a:cs typeface="Arial" panose="020B0604020202020204" pitchFamily="34" charset="0"/>
              </a:rPr>
              <a:t>Long live the LAN, a guide on the heart of network change.</a:t>
            </a:r>
          </a:p>
          <a:p>
            <a:pPr marL="182880" marR="0" lvl="0" indent="-182880" algn="l" defTabSz="914400" rtl="0" eaLnBrk="1" fontAlgn="auto" latinLnBrk="0" hangingPunct="1">
              <a:lnSpc>
                <a:spcPct val="110000"/>
              </a:lnSpc>
              <a:spcBef>
                <a:spcPts val="0"/>
              </a:spcBef>
              <a:spcAft>
                <a:spcPts val="1200"/>
              </a:spcAft>
              <a:buClr>
                <a:srgbClr val="00A69F"/>
              </a:buClr>
              <a:buSzTx/>
              <a:buFont typeface="Arial" panose="020B0604020202020204" pitchFamily="34" charset="0"/>
              <a:buChar char="•"/>
              <a:tabLst/>
              <a:defRPr/>
            </a:pPr>
            <a:r>
              <a:rPr kumimoji="0" lang="en-US" sz="1200" b="1" i="0" u="none" strike="noStrike" kern="1200" cap="none" spc="-20" normalizeH="0" baseline="0" noProof="0" dirty="0">
                <a:ln>
                  <a:noFill/>
                </a:ln>
                <a:solidFill>
                  <a:srgbClr val="000000">
                    <a:lumMod val="75000"/>
                    <a:lumOff val="25000"/>
                  </a:srgbClr>
                </a:solidFill>
                <a:effectLst/>
                <a:uLnTx/>
                <a:uFillTx/>
                <a:latin typeface="Arial" panose="020B0604020202020204" pitchFamily="34" charset="0"/>
                <a:cs typeface="Arial" panose="020B0604020202020204" pitchFamily="34" charset="0"/>
              </a:rPr>
              <a:t>Statistics: </a:t>
            </a:r>
            <a:r>
              <a:rPr kumimoji="0" lang="en-US" sz="1200" b="0" i="1" u="none" strike="noStrike" kern="1200" cap="none" spc="-20" normalizeH="0" baseline="0" noProof="0" dirty="0">
                <a:ln>
                  <a:noFill/>
                </a:ln>
                <a:solidFill>
                  <a:srgbClr val="000000">
                    <a:lumMod val="75000"/>
                    <a:lumOff val="25000"/>
                  </a:srgbClr>
                </a:solidFill>
                <a:effectLst/>
                <a:uLnTx/>
                <a:uFillTx/>
                <a:latin typeface="Arial" panose="020B0604020202020204" pitchFamily="34" charset="0"/>
                <a:cs typeface="Arial" panose="020B0604020202020204" pitchFamily="34" charset="0"/>
              </a:rPr>
              <a:t>There’s a new ransomware victim every 11 seconds.</a:t>
            </a:r>
          </a:p>
          <a:p>
            <a:pPr marL="182880" marR="0" lvl="0" indent="-182880" algn="l" defTabSz="914400" rtl="0" eaLnBrk="1" fontAlgn="auto" latinLnBrk="0" hangingPunct="1">
              <a:lnSpc>
                <a:spcPct val="110000"/>
              </a:lnSpc>
              <a:spcBef>
                <a:spcPts val="0"/>
              </a:spcBef>
              <a:spcAft>
                <a:spcPts val="1200"/>
              </a:spcAft>
              <a:buClr>
                <a:srgbClr val="00A69F"/>
              </a:buClr>
              <a:buSzTx/>
              <a:buFont typeface="Arial" panose="020B0604020202020204" pitchFamily="34" charset="0"/>
              <a:buChar char="•"/>
              <a:tabLst/>
              <a:defRPr/>
            </a:pPr>
            <a:r>
              <a:rPr kumimoji="0" lang="en-US" sz="1200" b="1" i="0" u="none" strike="noStrike" kern="1200" cap="none" spc="-20" normalizeH="0" baseline="0" noProof="0" dirty="0">
                <a:ln>
                  <a:noFill/>
                </a:ln>
                <a:solidFill>
                  <a:srgbClr val="000000">
                    <a:lumMod val="75000"/>
                    <a:lumOff val="25000"/>
                  </a:srgbClr>
                </a:solidFill>
                <a:effectLst/>
                <a:uLnTx/>
                <a:uFillTx/>
                <a:latin typeface="Arial" panose="020B0604020202020204" pitchFamily="34" charset="0"/>
                <a:cs typeface="Arial" panose="020B0604020202020204" pitchFamily="34" charset="0"/>
              </a:rPr>
              <a:t>FUD! Fear, uncertainty &amp; doubt: </a:t>
            </a:r>
            <a:r>
              <a:rPr kumimoji="0" lang="en-US" sz="1200" b="0" i="1" u="none" strike="noStrike" kern="1200" cap="none" spc="-20" normalizeH="0" baseline="0" noProof="0" dirty="0">
                <a:ln>
                  <a:noFill/>
                </a:ln>
                <a:solidFill>
                  <a:srgbClr val="000000">
                    <a:lumMod val="75000"/>
                    <a:lumOff val="25000"/>
                  </a:srgbClr>
                </a:solidFill>
                <a:effectLst/>
                <a:uLnTx/>
                <a:uFillTx/>
                <a:latin typeface="Arial" panose="020B0604020202020204" pitchFamily="34" charset="0"/>
                <a:cs typeface="Arial" panose="020B0604020202020204" pitchFamily="34" charset="0"/>
              </a:rPr>
              <a:t>Scarier than clowns, 2021 Ransomware Weather Report.</a:t>
            </a:r>
          </a:p>
          <a:p>
            <a:pPr marL="182880" marR="0" lvl="0" indent="-182880" algn="l" defTabSz="914400" rtl="0" eaLnBrk="1" fontAlgn="auto" latinLnBrk="0" hangingPunct="1">
              <a:lnSpc>
                <a:spcPct val="110000"/>
              </a:lnSpc>
              <a:spcBef>
                <a:spcPts val="0"/>
              </a:spcBef>
              <a:spcAft>
                <a:spcPts val="1200"/>
              </a:spcAft>
              <a:buClr>
                <a:srgbClr val="00A69F"/>
              </a:buClr>
              <a:buSzTx/>
              <a:buFont typeface="Arial" panose="020B0604020202020204" pitchFamily="34" charset="0"/>
              <a:buChar char="•"/>
              <a:tabLst/>
              <a:defRPr/>
            </a:pPr>
            <a:r>
              <a:rPr kumimoji="0" lang="en-US" sz="1200" b="1" i="0" u="none" strike="noStrike" kern="1200" cap="none" spc="-20" normalizeH="0" baseline="0" noProof="0" dirty="0">
                <a:ln>
                  <a:noFill/>
                </a:ln>
                <a:solidFill>
                  <a:srgbClr val="000000">
                    <a:lumMod val="75000"/>
                    <a:lumOff val="25000"/>
                  </a:srgbClr>
                </a:solidFill>
                <a:effectLst/>
                <a:uLnTx/>
                <a:uFillTx/>
                <a:latin typeface="Arial" panose="020B0604020202020204" pitchFamily="34" charset="0"/>
                <a:cs typeface="Arial" panose="020B0604020202020204" pitchFamily="34" charset="0"/>
              </a:rPr>
              <a:t>Cheeky attention grabber: </a:t>
            </a:r>
            <a:r>
              <a:rPr kumimoji="0" lang="en-US" sz="1200" b="0" i="1" u="none" strike="noStrike" kern="1200" cap="none" spc="-20" normalizeH="0" baseline="0" noProof="0" dirty="0">
                <a:ln>
                  <a:noFill/>
                </a:ln>
                <a:solidFill>
                  <a:srgbClr val="000000">
                    <a:lumMod val="75000"/>
                    <a:lumOff val="25000"/>
                  </a:srgbClr>
                </a:solidFill>
                <a:effectLst/>
                <a:uLnTx/>
                <a:uFillTx/>
                <a:latin typeface="Arial" panose="020B0604020202020204" pitchFamily="34" charset="0"/>
                <a:cs typeface="Arial" panose="020B0604020202020204" pitchFamily="34" charset="0"/>
              </a:rPr>
              <a:t>There’s no fairy godmother to migrate your private cloud, Cinderella.</a:t>
            </a:r>
          </a:p>
          <a:p>
            <a:pPr marL="182880" marR="0" lvl="0" indent="-182880" algn="l" defTabSz="914400" rtl="0" eaLnBrk="1" fontAlgn="auto" latinLnBrk="0" hangingPunct="1">
              <a:lnSpc>
                <a:spcPct val="110000"/>
              </a:lnSpc>
              <a:spcBef>
                <a:spcPts val="0"/>
              </a:spcBef>
              <a:spcAft>
                <a:spcPts val="1200"/>
              </a:spcAft>
              <a:buClr>
                <a:srgbClr val="00A69F"/>
              </a:buClr>
              <a:buSzTx/>
              <a:buFont typeface="Arial" panose="020B0604020202020204" pitchFamily="34" charset="0"/>
              <a:buChar char="•"/>
              <a:tabLst/>
              <a:defRPr/>
            </a:pPr>
            <a:r>
              <a:rPr kumimoji="0" lang="en-US" sz="1200" b="1" i="0" u="none" strike="noStrike" kern="1200" cap="none" spc="-20" normalizeH="0" baseline="0" noProof="0" dirty="0">
                <a:ln>
                  <a:noFill/>
                </a:ln>
                <a:solidFill>
                  <a:srgbClr val="000000">
                    <a:lumMod val="75000"/>
                    <a:lumOff val="25000"/>
                  </a:srgbClr>
                </a:solidFill>
                <a:effectLst/>
                <a:uLnTx/>
                <a:uFillTx/>
                <a:latin typeface="Arial" panose="020B0604020202020204" pitchFamily="34" charset="0"/>
                <a:cs typeface="Arial" panose="020B0604020202020204" pitchFamily="34" charset="0"/>
              </a:rPr>
              <a:t>Action verbs: </a:t>
            </a:r>
            <a:r>
              <a:rPr kumimoji="0" lang="en-US" sz="1200" b="0" i="1" u="none" strike="noStrike" kern="1200" cap="none" spc="-20" normalizeH="0" baseline="0" noProof="0" dirty="0">
                <a:ln>
                  <a:noFill/>
                </a:ln>
                <a:solidFill>
                  <a:srgbClr val="000000">
                    <a:lumMod val="75000"/>
                    <a:lumOff val="25000"/>
                  </a:srgbClr>
                </a:solidFill>
                <a:effectLst/>
                <a:uLnTx/>
                <a:uFillTx/>
                <a:latin typeface="Arial" panose="020B0604020202020204" pitchFamily="34" charset="0"/>
                <a:cs typeface="Arial" panose="020B0604020202020204" pitchFamily="34" charset="0"/>
              </a:rPr>
              <a:t>Catch opensource vulnerabilities before they leave a lasting mark.</a:t>
            </a:r>
          </a:p>
        </p:txBody>
      </p:sp>
      <p:sp>
        <p:nvSpPr>
          <p:cNvPr id="21" name="TextBox 20">
            <a:extLst>
              <a:ext uri="{FF2B5EF4-FFF2-40B4-BE49-F238E27FC236}">
                <a16:creationId xmlns:a16="http://schemas.microsoft.com/office/drawing/2014/main" id="{D32B06FE-2560-82FA-F909-5CDB52C60EA3}"/>
              </a:ext>
            </a:extLst>
          </p:cNvPr>
          <p:cNvSpPr txBox="1"/>
          <p:nvPr userDrawn="1"/>
        </p:nvSpPr>
        <p:spPr>
          <a:xfrm>
            <a:off x="457200" y="3886200"/>
            <a:ext cx="5856000" cy="738664"/>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Test two! Write two subject lines, using the new tactics to the left, for the email to the right</a:t>
            </a:r>
          </a:p>
        </p:txBody>
      </p:sp>
      <p:sp>
        <p:nvSpPr>
          <p:cNvPr id="22" name="TextBox 21">
            <a:extLst>
              <a:ext uri="{FF2B5EF4-FFF2-40B4-BE49-F238E27FC236}">
                <a16:creationId xmlns:a16="http://schemas.microsoft.com/office/drawing/2014/main" id="{B9DD6B45-2FFC-C70D-4A48-E131CF64B83E}"/>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24" name="Text Placeholder 8">
            <a:extLst>
              <a:ext uri="{FF2B5EF4-FFF2-40B4-BE49-F238E27FC236}">
                <a16:creationId xmlns:a16="http://schemas.microsoft.com/office/drawing/2014/main" id="{84838AF0-3922-D395-997C-DA619B28EA4F}"/>
              </a:ext>
            </a:extLst>
          </p:cNvPr>
          <p:cNvSpPr>
            <a:spLocks noGrp="1"/>
          </p:cNvSpPr>
          <p:nvPr>
            <p:ph type="body" sz="quarter" idx="11" hasCustomPrompt="1"/>
          </p:nvPr>
        </p:nvSpPr>
        <p:spPr>
          <a:xfrm>
            <a:off x="457200" y="4617720"/>
            <a:ext cx="274320" cy="73152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25" name="Text Placeholder 8">
            <a:extLst>
              <a:ext uri="{FF2B5EF4-FFF2-40B4-BE49-F238E27FC236}">
                <a16:creationId xmlns:a16="http://schemas.microsoft.com/office/drawing/2014/main" id="{C94B0FC8-06AE-228F-1BA9-B6CD38A4425A}"/>
              </a:ext>
            </a:extLst>
          </p:cNvPr>
          <p:cNvSpPr>
            <a:spLocks noGrp="1"/>
          </p:cNvSpPr>
          <p:nvPr>
            <p:ph type="body" sz="quarter" idx="12" hasCustomPrompt="1"/>
          </p:nvPr>
        </p:nvSpPr>
        <p:spPr>
          <a:xfrm>
            <a:off x="5760720" y="5486400"/>
            <a:ext cx="274320" cy="731520"/>
          </a:xfrm>
        </p:spPr>
        <p:txBody>
          <a:bodyPr wrap="square" lIns="0" tIns="91440" rIns="18288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Tree>
    <p:extLst>
      <p:ext uri="{BB962C8B-B14F-4D97-AF65-F5344CB8AC3E}">
        <p14:creationId xmlns:p14="http://schemas.microsoft.com/office/powerpoint/2010/main" val="42370307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9_Title Only">
    <p:spTree>
      <p:nvGrpSpPr>
        <p:cNvPr id="1" name=""/>
        <p:cNvGrpSpPr/>
        <p:nvPr/>
      </p:nvGrpSpPr>
      <p:grpSpPr>
        <a:xfrm>
          <a:off x="0" y="0"/>
          <a:ext cx="0" cy="0"/>
          <a:chOff x="0" y="0"/>
          <a:chExt cx="0" cy="0"/>
        </a:xfrm>
      </p:grpSpPr>
      <p:pic>
        <p:nvPicPr>
          <p:cNvPr id="18" name="Picture Placeholder 11">
            <a:extLst>
              <a:ext uri="{FF2B5EF4-FFF2-40B4-BE49-F238E27FC236}">
                <a16:creationId xmlns:a16="http://schemas.microsoft.com/office/drawing/2014/main" id="{5213C987-8380-EA2E-9FA5-750838CB13E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99930" y="-162046"/>
            <a:ext cx="12669155" cy="7222602"/>
          </a:xfrm>
          <a:prstGeom prst="rect">
            <a:avLst/>
          </a:prstGeom>
          <a:effectLst/>
        </p:spPr>
      </p:pic>
      <p:sp>
        <p:nvSpPr>
          <p:cNvPr id="6" name="Rectangle 5">
            <a:extLst>
              <a:ext uri="{FF2B5EF4-FFF2-40B4-BE49-F238E27FC236}">
                <a16:creationId xmlns:a16="http://schemas.microsoft.com/office/drawing/2014/main" id="{6426CBAC-F66B-6D13-F7A6-E5D51CE978E2}"/>
              </a:ext>
            </a:extLst>
          </p:cNvPr>
          <p:cNvSpPr/>
          <p:nvPr userDrawn="1"/>
        </p:nvSpPr>
        <p:spPr>
          <a:xfrm>
            <a:off x="-304800" y="1554478"/>
            <a:ext cx="10546079" cy="550672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2F27D990-E769-8FCA-993A-CDB290B09FC7}"/>
              </a:ext>
            </a:extLst>
          </p:cNvPr>
          <p:cNvGrpSpPr/>
          <p:nvPr userDrawn="1"/>
        </p:nvGrpSpPr>
        <p:grpSpPr>
          <a:xfrm>
            <a:off x="457200" y="1920240"/>
            <a:ext cx="9322904" cy="3594749"/>
            <a:chOff x="457200" y="1983676"/>
            <a:chExt cx="9322904" cy="3594749"/>
          </a:xfrm>
        </p:grpSpPr>
        <p:sp>
          <p:nvSpPr>
            <p:cNvPr id="3" name="TextBox 2">
              <a:extLst>
                <a:ext uri="{FF2B5EF4-FFF2-40B4-BE49-F238E27FC236}">
                  <a16:creationId xmlns:a16="http://schemas.microsoft.com/office/drawing/2014/main" id="{36DE2BE0-437D-B05B-A817-7B909608AA5E}"/>
                </a:ext>
              </a:extLst>
            </p:cNvPr>
            <p:cNvSpPr txBox="1"/>
            <p:nvPr userDrawn="1"/>
          </p:nvSpPr>
          <p:spPr>
            <a:xfrm>
              <a:off x="457200" y="2898076"/>
              <a:ext cx="3454842" cy="2274084"/>
            </a:xfrm>
            <a:prstGeom prst="rect">
              <a:avLst/>
            </a:prstGeom>
            <a:noFill/>
          </p:spPr>
          <p:txBody>
            <a:bodyPr wrap="square" lIns="0" tIns="0" rIns="0" bIns="0" rtlCol="0">
              <a:spAutoFit/>
            </a:bodyPr>
            <a:lstStyle/>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You have very little time (and character/word count) to compel someone to continue reading.</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An introduction that’s too general (such as </a:t>
              </a:r>
              <a:br>
                <a:rPr lang="en-US" sz="1200" b="0" dirty="0">
                  <a:solidFill>
                    <a:schemeClr val="tx1">
                      <a:lumMod val="75000"/>
                      <a:lumOff val="25000"/>
                    </a:schemeClr>
                  </a:solidFill>
                </a:rPr>
              </a:br>
              <a:r>
                <a:rPr lang="en-US" sz="1200" b="0" dirty="0">
                  <a:solidFill>
                    <a:schemeClr val="tx1">
                      <a:lumMod val="75000"/>
                      <a:lumOff val="25000"/>
                    </a:schemeClr>
                  </a:solidFill>
                </a:rPr>
                <a:t>‘Have you heard about [YXZ topic?]’) is unlikely </a:t>
              </a:r>
              <a:br>
                <a:rPr lang="en-US" sz="1200" b="0" dirty="0">
                  <a:solidFill>
                    <a:schemeClr val="tx1">
                      <a:lumMod val="75000"/>
                      <a:lumOff val="25000"/>
                    </a:schemeClr>
                  </a:solidFill>
                </a:rPr>
              </a:br>
              <a:r>
                <a:rPr lang="en-US" sz="1200" b="0" dirty="0">
                  <a:solidFill>
                    <a:schemeClr val="tx1">
                      <a:lumMod val="75000"/>
                      <a:lumOff val="25000"/>
                    </a:schemeClr>
                  </a:solidFill>
                </a:rPr>
                <a:t>to motivate a reader to act.</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Conversely, an opening sentence that is too specific inherently limits the appeal and some readers will self-select out of reading further.</a:t>
              </a:r>
            </a:p>
            <a:p>
              <a:pPr marL="0" indent="0">
                <a:lnSpc>
                  <a:spcPct val="110000"/>
                </a:lnSpc>
                <a:spcAft>
                  <a:spcPts val="1200"/>
                </a:spcAft>
                <a:buClr>
                  <a:schemeClr val="accent2"/>
                </a:buClr>
                <a:buFont typeface="Arial" panose="020B0604020202020204" pitchFamily="34" charset="0"/>
                <a:buNone/>
                <a:tabLst/>
              </a:pPr>
              <a:endParaRPr lang="en-US" sz="1200" b="0" dirty="0">
                <a:solidFill>
                  <a:schemeClr val="tx1">
                    <a:lumMod val="75000"/>
                    <a:lumOff val="25000"/>
                  </a:schemeClr>
                </a:solidFill>
              </a:endParaRP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0" y="1983676"/>
              <a:ext cx="5394960" cy="461665"/>
            </a:xfrm>
            <a:prstGeom prst="rect">
              <a:avLst/>
            </a:prstGeom>
            <a:noFill/>
          </p:spPr>
          <p:txBody>
            <a:bodyPr wrap="square" lIns="0" tIns="0" rIns="0" bIns="182880" rtlCol="0" anchor="b"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Your opening sentence</a:t>
              </a:r>
            </a:p>
          </p:txBody>
        </p:sp>
        <p:sp>
          <p:nvSpPr>
            <p:cNvPr id="12" name="TextBox 11">
              <a:extLst>
                <a:ext uri="{FF2B5EF4-FFF2-40B4-BE49-F238E27FC236}">
                  <a16:creationId xmlns:a16="http://schemas.microsoft.com/office/drawing/2014/main" id="{5B2E44A5-45BD-A168-CFD2-4AD0D453A359}"/>
                </a:ext>
              </a:extLst>
            </p:cNvPr>
            <p:cNvSpPr txBox="1"/>
            <p:nvPr userDrawn="1"/>
          </p:nvSpPr>
          <p:spPr>
            <a:xfrm>
              <a:off x="457200" y="2532316"/>
              <a:ext cx="3454842" cy="218586"/>
            </a:xfrm>
            <a:prstGeom prst="rect">
              <a:avLst/>
            </a:prstGeom>
            <a:noFill/>
          </p:spPr>
          <p:txBody>
            <a:bodyPr wrap="square" lIns="0" tIns="0" rIns="0" bIns="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Defining your challenge</a:t>
              </a:r>
            </a:p>
          </p:txBody>
        </p:sp>
        <p:sp>
          <p:nvSpPr>
            <p:cNvPr id="10" name="TextBox 9">
              <a:extLst>
                <a:ext uri="{FF2B5EF4-FFF2-40B4-BE49-F238E27FC236}">
                  <a16:creationId xmlns:a16="http://schemas.microsoft.com/office/drawing/2014/main" id="{6EEAFA85-A12E-193A-95E4-9787B00909FB}"/>
                </a:ext>
              </a:extLst>
            </p:cNvPr>
            <p:cNvSpPr txBox="1"/>
            <p:nvPr userDrawn="1"/>
          </p:nvSpPr>
          <p:spPr>
            <a:xfrm>
              <a:off x="4369242" y="2898076"/>
              <a:ext cx="5410862" cy="2680349"/>
            </a:xfrm>
            <a:prstGeom prst="rect">
              <a:avLst/>
            </a:prstGeom>
            <a:noFill/>
          </p:spPr>
          <p:txBody>
            <a:bodyPr wrap="square" lIns="0" tIns="0" rIns="0" bIns="0" rtlCol="0">
              <a:spAutoFit/>
            </a:bodyPr>
            <a:lstStyle/>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Consider using survey results or adoption statistics, which can add credibility and grab your readers’ attention.</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If you want to open by promoting the content offer, make sure to add context </a:t>
              </a:r>
              <a:br>
                <a:rPr lang="en-US" sz="1200" b="0" dirty="0">
                  <a:solidFill>
                    <a:schemeClr val="tx1">
                      <a:lumMod val="75000"/>
                      <a:lumOff val="25000"/>
                    </a:schemeClr>
                  </a:solidFill>
                </a:rPr>
              </a:br>
              <a:r>
                <a:rPr lang="en-US" sz="1200" b="0" dirty="0">
                  <a:solidFill>
                    <a:schemeClr val="tx1">
                      <a:lumMod val="75000"/>
                      <a:lumOff val="25000"/>
                    </a:schemeClr>
                  </a:solidFill>
                </a:rPr>
                <a:t>to what it is. “Don’t miss this new report with the full global survey results…” gets right to the point and tells the reader what they’ll be downloading.</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Painting a picture of a common problem or scenario—like the one you’re trying to address with your product—is also effective, and is a good way to introduce the topic or content offer you’ll be talking about.</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Challenge conventional wisdom and/or the qualifications of the readers with language akin to “Did you know…,” particularly if you have a newer, exclusive </a:t>
              </a:r>
              <a:br>
                <a:rPr lang="en-US" sz="1200" b="0" dirty="0">
                  <a:solidFill>
                    <a:schemeClr val="tx1">
                      <a:lumMod val="75000"/>
                      <a:lumOff val="25000"/>
                    </a:schemeClr>
                  </a:solidFill>
                </a:rPr>
              </a:br>
              <a:r>
                <a:rPr lang="en-US" sz="1200" b="0" dirty="0">
                  <a:solidFill>
                    <a:schemeClr val="tx1">
                      <a:lumMod val="75000"/>
                      <a:lumOff val="25000"/>
                    </a:schemeClr>
                  </a:solidFill>
                </a:rPr>
                <a:t>or more surprising stat.</a:t>
              </a:r>
            </a:p>
          </p:txBody>
        </p:sp>
        <p:sp>
          <p:nvSpPr>
            <p:cNvPr id="14" name="TextBox 13">
              <a:extLst>
                <a:ext uri="{FF2B5EF4-FFF2-40B4-BE49-F238E27FC236}">
                  <a16:creationId xmlns:a16="http://schemas.microsoft.com/office/drawing/2014/main" id="{E1D15358-693A-B135-560F-8DCEDF9BFFDC}"/>
                </a:ext>
              </a:extLst>
            </p:cNvPr>
            <p:cNvSpPr txBox="1"/>
            <p:nvPr userDrawn="1"/>
          </p:nvSpPr>
          <p:spPr>
            <a:xfrm>
              <a:off x="4369242" y="2532316"/>
              <a:ext cx="5406189" cy="218586"/>
            </a:xfrm>
            <a:prstGeom prst="rect">
              <a:avLst/>
            </a:prstGeom>
            <a:noFill/>
          </p:spPr>
          <p:txBody>
            <a:bodyPr wrap="square" lIns="0" tIns="0" rIns="0" bIns="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Prescriptive, practical advice</a:t>
              </a:r>
            </a:p>
          </p:txBody>
        </p:sp>
      </p:grpSp>
      <p:sp>
        <p:nvSpPr>
          <p:cNvPr id="15" name="TextBox 14">
            <a:extLst>
              <a:ext uri="{FF2B5EF4-FFF2-40B4-BE49-F238E27FC236}">
                <a16:creationId xmlns:a16="http://schemas.microsoft.com/office/drawing/2014/main" id="{EE6426AA-B881-1A97-2470-487740E8F39D}"/>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Tree>
    <p:extLst>
      <p:ext uri="{BB962C8B-B14F-4D97-AF65-F5344CB8AC3E}">
        <p14:creationId xmlns:p14="http://schemas.microsoft.com/office/powerpoint/2010/main" val="25240722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0_Title Only">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44AB03B-808C-9153-A665-5ADBA5319DFD}"/>
              </a:ext>
            </a:extLst>
          </p:cNvPr>
          <p:cNvSpPr/>
          <p:nvPr userDrawn="1"/>
        </p:nvSpPr>
        <p:spPr>
          <a:xfrm>
            <a:off x="6325848" y="-91440"/>
            <a:ext cx="5943600"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0" y="640080"/>
            <a:ext cx="5394960"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Effective tactics</a:t>
            </a:r>
          </a:p>
        </p:txBody>
      </p:sp>
      <p:sp>
        <p:nvSpPr>
          <p:cNvPr id="10" name="Content Placeholder 3">
            <a:extLst>
              <a:ext uri="{FF2B5EF4-FFF2-40B4-BE49-F238E27FC236}">
                <a16:creationId xmlns:a16="http://schemas.microsoft.com/office/drawing/2014/main" id="{FFB693B8-2D74-CEA8-189A-04C3D0953C60}"/>
              </a:ext>
            </a:extLst>
          </p:cNvPr>
          <p:cNvSpPr>
            <a:spLocks noGrp="1"/>
          </p:cNvSpPr>
          <p:nvPr>
            <p:ph sz="half" idx="11" hasCustomPrompt="1"/>
          </p:nvPr>
        </p:nvSpPr>
        <p:spPr>
          <a:xfrm>
            <a:off x="457200" y="3200400"/>
            <a:ext cx="5577840" cy="3017520"/>
          </a:xfrm>
          <a:solidFill>
            <a:srgbClr val="F5F5F5"/>
          </a:solidFill>
          <a:ln w="6350">
            <a:noFill/>
          </a:ln>
        </p:spPr>
        <p:txBody>
          <a:bodyPr lIns="283464" tIns="182880" rIns="274320" bIns="274320">
            <a:noAutofit/>
          </a:bodyPr>
          <a:lstStyle>
            <a:lvl1pPr marL="0" indent="0">
              <a:lnSpc>
                <a:spcPct val="110000"/>
              </a:lnSpc>
              <a:spcBef>
                <a:spcPts val="0"/>
              </a:spcBef>
              <a:spcAft>
                <a:spcPts val="1200"/>
              </a:spcAft>
              <a:buClr>
                <a:schemeClr val="accent2"/>
              </a:buClr>
              <a:buFont typeface="Arial" panose="020B0604020202020204" pitchFamily="34" charset="0"/>
              <a:buNone/>
              <a:defRPr sz="1600" b="1" i="0" baseline="0">
                <a:solidFill>
                  <a:schemeClr val="accent1"/>
                </a:solidFill>
                <a:latin typeface="Arial" panose="020B0604020202020204" pitchFamily="34" charset="0"/>
                <a:cs typeface="Arial" panose="020B0604020202020204" pitchFamily="34" charset="0"/>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r>
              <a:rPr lang="en-US" dirty="0"/>
              <a:t>LET’S PRACTICE—TYPE TO EDIT</a:t>
            </a:r>
          </a:p>
        </p:txBody>
      </p:sp>
      <p:sp>
        <p:nvSpPr>
          <p:cNvPr id="14" name="TextBox 13">
            <a:extLst>
              <a:ext uri="{FF2B5EF4-FFF2-40B4-BE49-F238E27FC236}">
                <a16:creationId xmlns:a16="http://schemas.microsoft.com/office/drawing/2014/main" id="{42B51FCE-E72F-92F1-C30A-EB22B97A852B}"/>
              </a:ext>
            </a:extLst>
          </p:cNvPr>
          <p:cNvSpPr txBox="1"/>
          <p:nvPr userDrawn="1"/>
        </p:nvSpPr>
        <p:spPr>
          <a:xfrm>
            <a:off x="457200" y="1188720"/>
            <a:ext cx="5394960" cy="218586"/>
          </a:xfrm>
          <a:prstGeom prst="rect">
            <a:avLst/>
          </a:prstGeom>
          <a:noFill/>
        </p:spPr>
        <p:txBody>
          <a:bodyPr wrap="square" lIns="0" tIns="0" rIns="0" bIns="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How could you change the first line of the email to the right?</a:t>
            </a:r>
          </a:p>
        </p:txBody>
      </p:sp>
      <p:sp>
        <p:nvSpPr>
          <p:cNvPr id="12" name="TextBox 11">
            <a:extLst>
              <a:ext uri="{FF2B5EF4-FFF2-40B4-BE49-F238E27FC236}">
                <a16:creationId xmlns:a16="http://schemas.microsoft.com/office/drawing/2014/main" id="{B942206D-3438-24D8-9333-711AC2CAE4E1}"/>
              </a:ext>
            </a:extLst>
          </p:cNvPr>
          <p:cNvSpPr txBox="1"/>
          <p:nvPr userDrawn="1"/>
        </p:nvSpPr>
        <p:spPr>
          <a:xfrm>
            <a:off x="457200" y="1554480"/>
            <a:ext cx="5486400" cy="1356910"/>
          </a:xfrm>
          <a:prstGeom prst="rect">
            <a:avLst/>
          </a:prstGeom>
          <a:noFill/>
        </p:spPr>
        <p:txBody>
          <a:bodyPr wrap="square" lIns="0" tIns="0" rIns="0" bIns="0" rtlCol="0">
            <a:spAutoFit/>
          </a:bodyPr>
          <a:lstStyle/>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Painting a picture of a common problem or scenario—like the one you’re trying </a:t>
            </a:r>
            <a:br>
              <a:rPr lang="en-US" sz="1200" b="0" dirty="0">
                <a:solidFill>
                  <a:schemeClr val="tx1">
                    <a:lumMod val="75000"/>
                    <a:lumOff val="25000"/>
                  </a:schemeClr>
                </a:solidFill>
              </a:rPr>
            </a:br>
            <a:r>
              <a:rPr lang="en-US" sz="1200" b="0" dirty="0">
                <a:solidFill>
                  <a:schemeClr val="tx1">
                    <a:lumMod val="75000"/>
                    <a:lumOff val="25000"/>
                  </a:schemeClr>
                </a:solidFill>
              </a:rPr>
              <a:t>to address with your product—is also effective, and is a good way to introduce the topic or content offer you’ll be talking about.</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Challenge conventional wisdom and/or the qualifications of the readers with language akin to “Did you know…,” particularly if you have a newer, exclusive </a:t>
            </a:r>
            <a:br>
              <a:rPr lang="en-US" sz="1200" b="0" dirty="0">
                <a:solidFill>
                  <a:schemeClr val="tx1">
                    <a:lumMod val="75000"/>
                    <a:lumOff val="25000"/>
                  </a:schemeClr>
                </a:solidFill>
              </a:rPr>
            </a:br>
            <a:r>
              <a:rPr lang="en-US" sz="1200" b="0" dirty="0">
                <a:solidFill>
                  <a:schemeClr val="tx1">
                    <a:lumMod val="75000"/>
                    <a:lumOff val="25000"/>
                  </a:schemeClr>
                </a:solidFill>
              </a:rPr>
              <a:t>or more surprising stat.</a:t>
            </a:r>
          </a:p>
        </p:txBody>
      </p:sp>
      <p:pic>
        <p:nvPicPr>
          <p:cNvPr id="17" name="Picture 16" descr="Graphical user interface, text, application, chat or text message&#10;&#10;Description automatically generated">
            <a:extLst>
              <a:ext uri="{FF2B5EF4-FFF2-40B4-BE49-F238E27FC236}">
                <a16:creationId xmlns:a16="http://schemas.microsoft.com/office/drawing/2014/main" id="{2C0098A1-E3D9-E6C9-FD36-160658E7CD2C}"/>
              </a:ext>
            </a:extLst>
          </p:cNvPr>
          <p:cNvPicPr>
            <a:picLocks noChangeAspect="1"/>
          </p:cNvPicPr>
          <p:nvPr userDrawn="1"/>
        </p:nvPicPr>
        <p:blipFill>
          <a:blip r:embed="rId2"/>
          <a:stretch>
            <a:fillRect/>
          </a:stretch>
        </p:blipFill>
        <p:spPr>
          <a:xfrm>
            <a:off x="6858000" y="548640"/>
            <a:ext cx="4754880" cy="6115602"/>
          </a:xfrm>
          <a:prstGeom prst="rect">
            <a:avLst/>
          </a:prstGeom>
          <a:noFill/>
          <a:ln w="6350">
            <a:solidFill>
              <a:schemeClr val="accent4"/>
            </a:solidFill>
          </a:ln>
        </p:spPr>
      </p:pic>
      <p:sp>
        <p:nvSpPr>
          <p:cNvPr id="11" name="TextBox 10">
            <a:extLst>
              <a:ext uri="{FF2B5EF4-FFF2-40B4-BE49-F238E27FC236}">
                <a16:creationId xmlns:a16="http://schemas.microsoft.com/office/drawing/2014/main" id="{DCBD4245-36D6-34ED-F9C3-4A14A14164E1}"/>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19" name="Text Placeholder 8">
            <a:extLst>
              <a:ext uri="{FF2B5EF4-FFF2-40B4-BE49-F238E27FC236}">
                <a16:creationId xmlns:a16="http://schemas.microsoft.com/office/drawing/2014/main" id="{431B4EFD-6970-60D0-09C8-224D1FF8D711}"/>
              </a:ext>
            </a:extLst>
          </p:cNvPr>
          <p:cNvSpPr>
            <a:spLocks noGrp="1"/>
          </p:cNvSpPr>
          <p:nvPr>
            <p:ph type="body" sz="quarter" idx="12" hasCustomPrompt="1"/>
          </p:nvPr>
        </p:nvSpPr>
        <p:spPr>
          <a:xfrm>
            <a:off x="457200" y="3200400"/>
            <a:ext cx="274320" cy="73152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20" name="Text Placeholder 8">
            <a:extLst>
              <a:ext uri="{FF2B5EF4-FFF2-40B4-BE49-F238E27FC236}">
                <a16:creationId xmlns:a16="http://schemas.microsoft.com/office/drawing/2014/main" id="{9765DC5A-69E6-3B8E-C5E0-C9D22B4EDF61}"/>
              </a:ext>
            </a:extLst>
          </p:cNvPr>
          <p:cNvSpPr>
            <a:spLocks noGrp="1"/>
          </p:cNvSpPr>
          <p:nvPr>
            <p:ph type="body" sz="quarter" idx="13" hasCustomPrompt="1"/>
          </p:nvPr>
        </p:nvSpPr>
        <p:spPr>
          <a:xfrm>
            <a:off x="5760720" y="5486400"/>
            <a:ext cx="274320" cy="731520"/>
          </a:xfrm>
        </p:spPr>
        <p:txBody>
          <a:bodyPr wrap="square" lIns="0" tIns="91440" rIns="18288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Tree>
    <p:extLst>
      <p:ext uri="{BB962C8B-B14F-4D97-AF65-F5344CB8AC3E}">
        <p14:creationId xmlns:p14="http://schemas.microsoft.com/office/powerpoint/2010/main" val="2157185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8_Title Only">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C50B5FA-92E8-5274-2787-44CDFACABE2F}"/>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56896" y="-32004"/>
            <a:ext cx="12305792" cy="6922008"/>
          </a:xfrm>
          <a:prstGeom prst="rect">
            <a:avLst/>
          </a:prstGeom>
          <a:noFill/>
        </p:spPr>
      </p:pic>
      <p:sp>
        <p:nvSpPr>
          <p:cNvPr id="12" name="Rectangle 11">
            <a:extLst>
              <a:ext uri="{FF2B5EF4-FFF2-40B4-BE49-F238E27FC236}">
                <a16:creationId xmlns:a16="http://schemas.microsoft.com/office/drawing/2014/main" id="{01413701-44FB-AC76-6C63-1F6649E446E4}"/>
              </a:ext>
            </a:extLst>
          </p:cNvPr>
          <p:cNvSpPr>
            <a:spLocks noChangeAspect="1"/>
          </p:cNvSpPr>
          <p:nvPr userDrawn="1"/>
        </p:nvSpPr>
        <p:spPr>
          <a:xfrm>
            <a:off x="-56895" y="-32004"/>
            <a:ext cx="12305791" cy="6922008"/>
          </a:xfrm>
          <a:prstGeom prst="rect">
            <a:avLst/>
          </a:prstGeom>
          <a:gradFill flip="none" rotWithShape="1">
            <a:gsLst>
              <a:gs pos="0">
                <a:schemeClr val="tx1">
                  <a:alpha val="51246"/>
                </a:schemeClr>
              </a:gs>
              <a:gs pos="100000">
                <a:schemeClr val="tx1">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nvGrpSpPr>
          <p:cNvPr id="6" name="Group 5">
            <a:extLst>
              <a:ext uri="{FF2B5EF4-FFF2-40B4-BE49-F238E27FC236}">
                <a16:creationId xmlns:a16="http://schemas.microsoft.com/office/drawing/2014/main" id="{333BB022-D2D1-062D-B310-3DE620DAD1D2}"/>
              </a:ext>
            </a:extLst>
          </p:cNvPr>
          <p:cNvGrpSpPr/>
          <p:nvPr userDrawn="1"/>
        </p:nvGrpSpPr>
        <p:grpSpPr>
          <a:xfrm>
            <a:off x="457198" y="1371600"/>
            <a:ext cx="5410202" cy="4084004"/>
            <a:chOff x="6327646" y="914399"/>
            <a:chExt cx="5410202" cy="4084004"/>
          </a:xfrm>
        </p:grpSpPr>
        <p:sp>
          <p:nvSpPr>
            <p:cNvPr id="7" name="Rectangle 6">
              <a:extLst>
                <a:ext uri="{FF2B5EF4-FFF2-40B4-BE49-F238E27FC236}">
                  <a16:creationId xmlns:a16="http://schemas.microsoft.com/office/drawing/2014/main" id="{3AE1D08D-8D5C-2782-7365-ECEA859FED31}"/>
                </a:ext>
              </a:extLst>
            </p:cNvPr>
            <p:cNvSpPr/>
            <p:nvPr userDrawn="1"/>
          </p:nvSpPr>
          <p:spPr>
            <a:xfrm>
              <a:off x="6327648" y="914399"/>
              <a:ext cx="5410200" cy="4084003"/>
            </a:xfrm>
            <a:prstGeom prst="rect">
              <a:avLst/>
            </a:prstGeom>
            <a:solidFill>
              <a:srgbClr val="F5F5F5">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6290546F-03C1-2471-0CA3-8226BD8F30D9}"/>
                </a:ext>
              </a:extLst>
            </p:cNvPr>
            <p:cNvSpPr txBox="1"/>
            <p:nvPr userDrawn="1"/>
          </p:nvSpPr>
          <p:spPr>
            <a:xfrm>
              <a:off x="6327646" y="914400"/>
              <a:ext cx="5256029" cy="4084003"/>
            </a:xfrm>
            <a:prstGeom prst="rect">
              <a:avLst/>
            </a:prstGeom>
            <a:noFill/>
          </p:spPr>
          <p:txBody>
            <a:bodyPr wrap="square" lIns="274320" tIns="274320" rIns="0" bIns="365760" numCol="1" spcCol="457200" rtlCol="0">
              <a:spAutoFit/>
            </a:bodyPr>
            <a:lstStyle/>
            <a:p>
              <a:pPr marL="0" indent="0">
                <a:lnSpc>
                  <a:spcPct val="110000"/>
                </a:lnSpc>
                <a:spcAft>
                  <a:spcPts val="1200"/>
                </a:spcAft>
                <a:buClr>
                  <a:schemeClr val="accent2"/>
                </a:buClr>
                <a:buFont typeface="Arial" panose="020B0604020202020204" pitchFamily="34" charset="0"/>
                <a:buNone/>
                <a:tabLst/>
              </a:pPr>
              <a:r>
                <a:rPr lang="en-US" sz="1300" b="0" dirty="0">
                  <a:solidFill>
                    <a:schemeClr val="tx1">
                      <a:lumMod val="75000"/>
                      <a:lumOff val="25000"/>
                    </a:schemeClr>
                  </a:solidFill>
                </a:rPr>
                <a:t>We’ll start where we always do when talking to clients about copywriting—this is no silver bullet to response. Email marketing, and as such copywriting, is a classic marketing tactic that can work one minute and fail the next. What we do know [as an organization and long-running practitioners of the craft] is that there are basic fundamentals to copywriting that will improve your response rates and give you the best chance for success. Little changes, reading the metrics, going back-to-basics—those are the keys to steady </a:t>
              </a:r>
              <a:br>
                <a:rPr lang="en-US" sz="1300" b="0" dirty="0">
                  <a:solidFill>
                    <a:schemeClr val="tx1">
                      <a:lumMod val="75000"/>
                      <a:lumOff val="25000"/>
                    </a:schemeClr>
                  </a:solidFill>
                </a:rPr>
              </a:br>
              <a:r>
                <a:rPr lang="en-US" sz="1300" b="0" dirty="0">
                  <a:solidFill>
                    <a:schemeClr val="tx1">
                      <a:lumMod val="75000"/>
                      <a:lumOff val="25000"/>
                    </a:schemeClr>
                  </a:solidFill>
                </a:rPr>
                <a:t>and improved response rates. And in this workbook we do just that—we take you back to the basics. Subject line reviews, email design, copy description, call-to-actions, and copy length best practices are all covered in this user-centric workbook.  </a:t>
              </a:r>
            </a:p>
            <a:p>
              <a:pPr marL="0" marR="0" indent="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None/>
                <a:tabLst/>
                <a:defRPr/>
              </a:pPr>
              <a:r>
                <a:rPr lang="en-US" sz="1300" b="0" dirty="0">
                  <a:solidFill>
                    <a:schemeClr val="tx1">
                      <a:lumMod val="75000"/>
                      <a:lumOff val="25000"/>
                    </a:schemeClr>
                  </a:solidFill>
                </a:rPr>
                <a:t>Success is driven by the little things, and never is that sediment more important than in copywriting. We hope you find this workbook helpful. Please enjoy!</a:t>
              </a:r>
            </a:p>
          </p:txBody>
        </p:sp>
      </p:grpSp>
      <p:sp>
        <p:nvSpPr>
          <p:cNvPr id="10" name="TextBox 9">
            <a:extLst>
              <a:ext uri="{FF2B5EF4-FFF2-40B4-BE49-F238E27FC236}">
                <a16:creationId xmlns:a16="http://schemas.microsoft.com/office/drawing/2014/main" id="{3B39E821-F53B-7307-E883-C790C00AFE80}"/>
              </a:ext>
            </a:extLst>
          </p:cNvPr>
          <p:cNvSpPr txBox="1"/>
          <p:nvPr userDrawn="1"/>
        </p:nvSpPr>
        <p:spPr>
          <a:xfrm>
            <a:off x="457201" y="640080"/>
            <a:ext cx="5410200" cy="461665"/>
          </a:xfrm>
          <a:prstGeom prst="rect">
            <a:avLst/>
          </a:prstGeom>
          <a:noFill/>
        </p:spPr>
        <p:txBody>
          <a:bodyPr wrap="square" lIns="0" tIns="0" rIns="0" bIns="182880" rtlCol="0" anchor="b"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bg1"/>
                </a:solidFill>
              </a:rPr>
              <a:t>Executive Summary</a:t>
            </a:r>
          </a:p>
        </p:txBody>
      </p:sp>
      <p:pic>
        <p:nvPicPr>
          <p:cNvPr id="15" name="Picture 14">
            <a:extLst>
              <a:ext uri="{FF2B5EF4-FFF2-40B4-BE49-F238E27FC236}">
                <a16:creationId xmlns:a16="http://schemas.microsoft.com/office/drawing/2014/main" id="{876C3E7C-AAFE-5BAE-7256-31607CBFAFA4}"/>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320040" y="6104590"/>
            <a:ext cx="1991319" cy="594630"/>
          </a:xfrm>
          <a:prstGeom prst="rect">
            <a:avLst/>
          </a:prstGeom>
        </p:spPr>
      </p:pic>
    </p:spTree>
    <p:extLst>
      <p:ext uri="{BB962C8B-B14F-4D97-AF65-F5344CB8AC3E}">
        <p14:creationId xmlns:p14="http://schemas.microsoft.com/office/powerpoint/2010/main" val="35051761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1_Title Only">
    <p:spTree>
      <p:nvGrpSpPr>
        <p:cNvPr id="1" name=""/>
        <p:cNvGrpSpPr/>
        <p:nvPr/>
      </p:nvGrpSpPr>
      <p:grpSpPr>
        <a:xfrm>
          <a:off x="0" y="0"/>
          <a:ext cx="0" cy="0"/>
          <a:chOff x="0" y="0"/>
          <a:chExt cx="0" cy="0"/>
        </a:xfrm>
      </p:grpSpPr>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grpSp>
        <p:nvGrpSpPr>
          <p:cNvPr id="12" name="Group 11">
            <a:extLst>
              <a:ext uri="{FF2B5EF4-FFF2-40B4-BE49-F238E27FC236}">
                <a16:creationId xmlns:a16="http://schemas.microsoft.com/office/drawing/2014/main" id="{64C5412B-E4AA-6103-1612-FC9F9FF0F962}"/>
              </a:ext>
            </a:extLst>
          </p:cNvPr>
          <p:cNvGrpSpPr/>
          <p:nvPr userDrawn="1"/>
        </p:nvGrpSpPr>
        <p:grpSpPr>
          <a:xfrm>
            <a:off x="457198" y="1188720"/>
            <a:ext cx="7360922" cy="2395162"/>
            <a:chOff x="457198" y="1188720"/>
            <a:chExt cx="7360922" cy="2395162"/>
          </a:xfrm>
        </p:grpSpPr>
        <p:sp>
          <p:nvSpPr>
            <p:cNvPr id="3" name="TextBox 2">
              <a:extLst>
                <a:ext uri="{FF2B5EF4-FFF2-40B4-BE49-F238E27FC236}">
                  <a16:creationId xmlns:a16="http://schemas.microsoft.com/office/drawing/2014/main" id="{36DE2BE0-437D-B05B-A817-7B909608AA5E}"/>
                </a:ext>
              </a:extLst>
            </p:cNvPr>
            <p:cNvSpPr txBox="1"/>
            <p:nvPr userDrawn="1"/>
          </p:nvSpPr>
          <p:spPr>
            <a:xfrm>
              <a:off x="457198" y="1554480"/>
              <a:ext cx="7360920" cy="2029402"/>
            </a:xfrm>
            <a:prstGeom prst="rect">
              <a:avLst/>
            </a:prstGeom>
            <a:noFill/>
          </p:spPr>
          <p:txBody>
            <a:bodyPr wrap="square" lIns="0" tIns="0" rIns="0" bIns="274320" rtlCol="0">
              <a:spAutoFit/>
            </a:bodyPr>
            <a:lstStyle/>
            <a:p>
              <a:pPr marL="182880" indent="-182880">
                <a:lnSpc>
                  <a:spcPct val="110000"/>
                </a:lnSpc>
                <a:spcAft>
                  <a:spcPts val="900"/>
                </a:spcAft>
                <a:buClr>
                  <a:schemeClr val="accent2"/>
                </a:buClr>
                <a:buFont typeface="Arial" panose="020B0604020202020204" pitchFamily="34" charset="0"/>
                <a:buChar char="•"/>
                <a:tabLst/>
              </a:pPr>
              <a:r>
                <a:rPr lang="en-US" sz="1200" b="1" dirty="0">
                  <a:solidFill>
                    <a:schemeClr val="tx1">
                      <a:lumMod val="75000"/>
                      <a:lumOff val="25000"/>
                    </a:schemeClr>
                  </a:solidFill>
                </a:rPr>
                <a:t>Personalising nurture emails is a powerful way to connect with prospects, </a:t>
              </a:r>
              <a:br>
                <a:rPr lang="en-US" sz="1200" b="1" dirty="0">
                  <a:solidFill>
                    <a:schemeClr val="tx1">
                      <a:lumMod val="75000"/>
                      <a:lumOff val="25000"/>
                    </a:schemeClr>
                  </a:solidFill>
                </a:rPr>
              </a:br>
              <a:r>
                <a:rPr lang="en-US" sz="1200" b="0" dirty="0">
                  <a:solidFill>
                    <a:schemeClr val="tx1">
                      <a:lumMod val="75000"/>
                      <a:lumOff val="25000"/>
                    </a:schemeClr>
                  </a:solidFill>
                </a:rPr>
                <a:t>and is well documented in making a difference in open rates and CTR.</a:t>
              </a:r>
            </a:p>
            <a:p>
              <a:pPr marL="182880" indent="-182880">
                <a:lnSpc>
                  <a:spcPct val="110000"/>
                </a:lnSpc>
                <a:spcAft>
                  <a:spcPts val="900"/>
                </a:spcAft>
                <a:buClr>
                  <a:schemeClr val="accent2"/>
                </a:buClr>
                <a:buFont typeface="Arial" panose="020B0604020202020204" pitchFamily="34" charset="0"/>
                <a:buChar char="•"/>
                <a:tabLst/>
              </a:pPr>
              <a:r>
                <a:rPr lang="en-US" sz="1200" b="1" dirty="0">
                  <a:solidFill>
                    <a:schemeClr val="tx1">
                      <a:lumMod val="75000"/>
                      <a:lumOff val="25000"/>
                    </a:schemeClr>
                  </a:solidFill>
                </a:rPr>
                <a:t>The ability to use personalisation is as deep as your data set: </a:t>
              </a:r>
              <a:r>
                <a:rPr lang="en-US" sz="1200" b="0" dirty="0">
                  <a:solidFill>
                    <a:schemeClr val="tx1">
                      <a:lumMod val="75000"/>
                      <a:lumOff val="25000"/>
                    </a:schemeClr>
                  </a:solidFill>
                </a:rPr>
                <a:t>company name, </a:t>
              </a:r>
              <a:br>
                <a:rPr lang="en-US" sz="1200" b="0" dirty="0">
                  <a:solidFill>
                    <a:schemeClr val="tx1">
                      <a:lumMod val="75000"/>
                      <a:lumOff val="25000"/>
                    </a:schemeClr>
                  </a:solidFill>
                </a:rPr>
              </a:br>
              <a:r>
                <a:rPr lang="en-US" sz="1200" b="0" dirty="0">
                  <a:solidFill>
                    <a:schemeClr val="tx1">
                      <a:lumMod val="75000"/>
                      <a:lumOff val="25000"/>
                    </a:schemeClr>
                  </a:solidFill>
                </a:rPr>
                <a:t>title, industry, topic researched, etc.</a:t>
              </a:r>
            </a:p>
            <a:p>
              <a:pPr marL="182880" indent="-182880">
                <a:lnSpc>
                  <a:spcPct val="110000"/>
                </a:lnSpc>
                <a:spcAft>
                  <a:spcPts val="900"/>
                </a:spcAft>
                <a:buClr>
                  <a:schemeClr val="accent2"/>
                </a:buClr>
                <a:buFont typeface="Arial" panose="020B0604020202020204" pitchFamily="34" charset="0"/>
                <a:buChar char="•"/>
                <a:tabLst/>
              </a:pPr>
              <a:r>
                <a:rPr lang="en-US" sz="1200" b="1" dirty="0">
                  <a:solidFill>
                    <a:schemeClr val="tx1">
                      <a:lumMod val="75000"/>
                      <a:lumOff val="25000"/>
                    </a:schemeClr>
                  </a:solidFill>
                </a:rPr>
                <a:t>First do no harm: </a:t>
              </a:r>
              <a:r>
                <a:rPr lang="en-US" sz="1200" b="0" dirty="0">
                  <a:solidFill>
                    <a:schemeClr val="tx1">
                      <a:lumMod val="75000"/>
                      <a:lumOff val="25000"/>
                    </a:schemeClr>
                  </a:solidFill>
                </a:rPr>
                <a:t>Don’t let technical mistakes undo the good!</a:t>
              </a:r>
            </a:p>
            <a:p>
              <a:pPr marL="182880" indent="-182880">
                <a:lnSpc>
                  <a:spcPct val="110000"/>
                </a:lnSpc>
                <a:spcAft>
                  <a:spcPts val="900"/>
                </a:spcAft>
                <a:buClr>
                  <a:schemeClr val="accent2"/>
                </a:buClr>
                <a:buFont typeface="Arial" panose="020B0604020202020204" pitchFamily="34" charset="0"/>
                <a:buChar char="•"/>
                <a:tabLst/>
              </a:pPr>
              <a:r>
                <a:rPr lang="en-US" sz="1200" b="1" dirty="0">
                  <a:solidFill>
                    <a:schemeClr val="tx1">
                      <a:lumMod val="75000"/>
                      <a:lumOff val="25000"/>
                    </a:schemeClr>
                  </a:solidFill>
                </a:rPr>
                <a:t>Personalisation doesn’t need to only be used in super-niche messaging</a:t>
              </a:r>
              <a:r>
                <a:rPr lang="en-US" sz="1200" b="0" dirty="0">
                  <a:solidFill>
                    <a:schemeClr val="tx1">
                      <a:lumMod val="75000"/>
                      <a:lumOff val="25000"/>
                    </a:schemeClr>
                  </a:solidFill>
                </a:rPr>
                <a:t>—</a:t>
              </a:r>
              <a:br>
                <a:rPr lang="en-US" sz="1200" b="0" dirty="0">
                  <a:solidFill>
                    <a:schemeClr val="tx1">
                      <a:lumMod val="75000"/>
                      <a:lumOff val="25000"/>
                    </a:schemeClr>
                  </a:solidFill>
                </a:rPr>
              </a:br>
              <a:r>
                <a:rPr lang="en-US" sz="1200" b="0" dirty="0">
                  <a:solidFill>
                    <a:schemeClr val="tx1">
                      <a:lumMod val="75000"/>
                      <a:lumOff val="25000"/>
                    </a:schemeClr>
                  </a:solidFill>
                </a:rPr>
                <a:t>the goal is to make broader feel niche.</a:t>
              </a:r>
            </a:p>
          </p:txBody>
        </p:sp>
        <p:sp>
          <p:nvSpPr>
            <p:cNvPr id="10" name="TextBox 9">
              <a:extLst>
                <a:ext uri="{FF2B5EF4-FFF2-40B4-BE49-F238E27FC236}">
                  <a16:creationId xmlns:a16="http://schemas.microsoft.com/office/drawing/2014/main" id="{F44886E9-3A4E-7020-A549-3D705233294C}"/>
                </a:ext>
              </a:extLst>
            </p:cNvPr>
            <p:cNvSpPr txBox="1"/>
            <p:nvPr userDrawn="1"/>
          </p:nvSpPr>
          <p:spPr>
            <a:xfrm>
              <a:off x="457200" y="1188720"/>
              <a:ext cx="7360920" cy="357085"/>
            </a:xfrm>
            <a:prstGeom prst="rect">
              <a:avLst/>
            </a:prstGeom>
            <a:noFill/>
          </p:spPr>
          <p:txBody>
            <a:bodyPr wrap="square" lIns="0" tIns="0" rIns="0" bIns="13716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Defining your challenge</a:t>
              </a:r>
            </a:p>
          </p:txBody>
        </p:sp>
      </p:grpSp>
      <p:sp>
        <p:nvSpPr>
          <p:cNvPr id="11" name="TextBox 10">
            <a:extLst>
              <a:ext uri="{FF2B5EF4-FFF2-40B4-BE49-F238E27FC236}">
                <a16:creationId xmlns:a16="http://schemas.microsoft.com/office/drawing/2014/main" id="{26AE0CF5-8F80-113D-99A9-669B0FA93575}"/>
              </a:ext>
            </a:extLst>
          </p:cNvPr>
          <p:cNvSpPr txBox="1"/>
          <p:nvPr userDrawn="1"/>
        </p:nvSpPr>
        <p:spPr>
          <a:xfrm>
            <a:off x="457200" y="457200"/>
            <a:ext cx="5406189" cy="655564"/>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300"/>
              </a:spcAft>
              <a:buClrTx/>
              <a:buSzTx/>
              <a:buFontTx/>
              <a:buNone/>
              <a:tabLst/>
              <a:defRPr/>
            </a:pPr>
            <a:r>
              <a:rPr kumimoji="0" lang="en-US" sz="1400" b="1" i="0" u="none" strike="noStrike" kern="1200" cap="none" spc="-20" normalizeH="0" baseline="0" noProof="0" dirty="0">
                <a:ln>
                  <a:noFill/>
                </a:ln>
                <a:solidFill>
                  <a:srgbClr val="006883"/>
                </a:solidFill>
                <a:effectLst/>
                <a:uLnTx/>
                <a:uFillTx/>
                <a:latin typeface="+mn-lt"/>
                <a:ea typeface="+mn-ea"/>
                <a:cs typeface="+mn-cs"/>
              </a:rPr>
              <a:t>Focus on </a:t>
            </a:r>
            <a:br>
              <a:rPr kumimoji="0" lang="en-US" sz="1400" b="1" i="0" u="none" strike="noStrike" kern="1200" cap="none" spc="-20" normalizeH="0" baseline="0" noProof="0" dirty="0">
                <a:ln>
                  <a:noFill/>
                </a:ln>
                <a:solidFill>
                  <a:srgbClr val="006883"/>
                </a:solidFill>
                <a:effectLst/>
                <a:uLnTx/>
                <a:uFillTx/>
                <a:latin typeface="+mn-lt"/>
                <a:ea typeface="+mn-ea"/>
                <a:cs typeface="+mn-cs"/>
              </a:rPr>
            </a:br>
            <a:r>
              <a:rPr lang="en-US" sz="2000" b="1" spc="-20" baseline="0" dirty="0">
                <a:solidFill>
                  <a:schemeClr val="accent2"/>
                </a:solidFill>
              </a:rPr>
              <a:t>Personalisation beyond Hi </a:t>
            </a:r>
            <a:r>
              <a:rPr lang="en-US" sz="2000" b="1" i="1" spc="-20" baseline="0" dirty="0">
                <a:solidFill>
                  <a:schemeClr val="accent2"/>
                </a:solidFill>
              </a:rPr>
              <a:t>&lt;&lt;FIRST_NAME&gt;&gt;</a:t>
            </a:r>
          </a:p>
        </p:txBody>
      </p:sp>
      <p:grpSp>
        <p:nvGrpSpPr>
          <p:cNvPr id="9" name="Group 8">
            <a:extLst>
              <a:ext uri="{FF2B5EF4-FFF2-40B4-BE49-F238E27FC236}">
                <a16:creationId xmlns:a16="http://schemas.microsoft.com/office/drawing/2014/main" id="{EE5092D3-FCA1-A67B-F140-74F192F8AAA7}"/>
              </a:ext>
            </a:extLst>
          </p:cNvPr>
          <p:cNvGrpSpPr/>
          <p:nvPr userDrawn="1"/>
        </p:nvGrpSpPr>
        <p:grpSpPr>
          <a:xfrm>
            <a:off x="457198" y="3581400"/>
            <a:ext cx="7360920" cy="3032259"/>
            <a:chOff x="457198" y="3581400"/>
            <a:chExt cx="7360920" cy="3032259"/>
          </a:xfrm>
        </p:grpSpPr>
        <p:sp>
          <p:nvSpPr>
            <p:cNvPr id="13" name="TextBox 12">
              <a:extLst>
                <a:ext uri="{FF2B5EF4-FFF2-40B4-BE49-F238E27FC236}">
                  <a16:creationId xmlns:a16="http://schemas.microsoft.com/office/drawing/2014/main" id="{CA29E0B2-6C5F-701C-63DE-7F0227887F83}"/>
                </a:ext>
              </a:extLst>
            </p:cNvPr>
            <p:cNvSpPr txBox="1"/>
            <p:nvPr userDrawn="1"/>
          </p:nvSpPr>
          <p:spPr>
            <a:xfrm>
              <a:off x="457198" y="3947160"/>
              <a:ext cx="7360920" cy="2666499"/>
            </a:xfrm>
            <a:prstGeom prst="rect">
              <a:avLst/>
            </a:prstGeom>
            <a:noFill/>
          </p:spPr>
          <p:txBody>
            <a:bodyPr wrap="square" lIns="0" tIns="0" rIns="0" bIns="274320" rtlCol="0">
              <a:spAutoFit/>
            </a:bodyPr>
            <a:lstStyle/>
            <a:p>
              <a:pPr marL="182880" indent="-182880">
                <a:lnSpc>
                  <a:spcPct val="110000"/>
                </a:lnSpc>
                <a:spcAft>
                  <a:spcPts val="900"/>
                </a:spcAft>
                <a:buClr>
                  <a:schemeClr val="accent2"/>
                </a:buClr>
                <a:buFont typeface="Arial" panose="020B0604020202020204" pitchFamily="34" charset="0"/>
                <a:buChar char="•"/>
                <a:tabLst/>
              </a:pPr>
              <a:r>
                <a:rPr lang="en-US" sz="1200" b="0" dirty="0">
                  <a:solidFill>
                    <a:schemeClr val="tx1">
                      <a:lumMod val="75000"/>
                      <a:lumOff val="25000"/>
                    </a:schemeClr>
                  </a:solidFill>
                </a:rPr>
                <a:t>First, make sure your data is complete and formatted correctly</a:t>
              </a:r>
              <a:r>
                <a:rPr lang="en-US" sz="1200" b="1" dirty="0">
                  <a:solidFill>
                    <a:schemeClr val="tx1">
                      <a:lumMod val="75000"/>
                      <a:lumOff val="25000"/>
                    </a:schemeClr>
                  </a:solidFill>
                </a:rPr>
                <a:t> (not ALL CAPS, etc.).</a:t>
              </a:r>
              <a:endParaRPr lang="en-US" sz="1200" b="0" dirty="0">
                <a:solidFill>
                  <a:schemeClr val="tx1">
                    <a:lumMod val="75000"/>
                    <a:lumOff val="25000"/>
                  </a:schemeClr>
                </a:solidFill>
              </a:endParaRPr>
            </a:p>
            <a:p>
              <a:pPr marL="182880" indent="-182880">
                <a:lnSpc>
                  <a:spcPct val="110000"/>
                </a:lnSpc>
                <a:spcAft>
                  <a:spcPts val="900"/>
                </a:spcAft>
                <a:buClr>
                  <a:schemeClr val="accent2"/>
                </a:buClr>
                <a:buFont typeface="Arial" panose="020B0604020202020204" pitchFamily="34" charset="0"/>
                <a:buChar char="•"/>
                <a:tabLst/>
              </a:pPr>
              <a:r>
                <a:rPr lang="en-US" sz="1200" b="1" dirty="0">
                  <a:solidFill>
                    <a:schemeClr val="tx1">
                      <a:lumMod val="75000"/>
                      <a:lumOff val="25000"/>
                    </a:schemeClr>
                  </a:solidFill>
                </a:rPr>
                <a:t>And test to be sure the right data is being pulled, </a:t>
              </a:r>
              <a:r>
                <a:rPr lang="en-US" sz="1200" b="0" dirty="0">
                  <a:solidFill>
                    <a:schemeClr val="tx1">
                      <a:lumMod val="75000"/>
                      <a:lumOff val="25000"/>
                    </a:schemeClr>
                  </a:solidFill>
                </a:rPr>
                <a:t>there’s a plan for blank fields, etc.</a:t>
              </a:r>
            </a:p>
            <a:p>
              <a:pPr marL="182880" indent="-182880">
                <a:lnSpc>
                  <a:spcPct val="110000"/>
                </a:lnSpc>
                <a:spcAft>
                  <a:spcPts val="900"/>
                </a:spcAft>
                <a:buClr>
                  <a:schemeClr val="accent2"/>
                </a:buClr>
                <a:buFont typeface="Arial" panose="020B0604020202020204" pitchFamily="34" charset="0"/>
                <a:buChar char="•"/>
                <a:tabLst/>
              </a:pPr>
              <a:r>
                <a:rPr lang="en-US" sz="1200" b="1" dirty="0">
                  <a:solidFill>
                    <a:schemeClr val="tx1">
                      <a:lumMod val="75000"/>
                      <a:lumOff val="25000"/>
                    </a:schemeClr>
                  </a:solidFill>
                </a:rPr>
                <a:t>Personalisation works in subject lines and message copy </a:t>
              </a:r>
              <a:r>
                <a:rPr lang="en-US" sz="1200" b="0" dirty="0">
                  <a:solidFill>
                    <a:schemeClr val="tx1">
                      <a:lumMod val="75000"/>
                      <a:lumOff val="25000"/>
                    </a:schemeClr>
                  </a:solidFill>
                </a:rPr>
                <a:t>(or both!).</a:t>
              </a:r>
            </a:p>
            <a:p>
              <a:pPr marL="182880" indent="-182880">
                <a:lnSpc>
                  <a:spcPct val="110000"/>
                </a:lnSpc>
                <a:spcAft>
                  <a:spcPts val="600"/>
                </a:spcAft>
                <a:buClr>
                  <a:schemeClr val="accent2"/>
                </a:buClr>
                <a:buFont typeface="Arial" panose="020B0604020202020204" pitchFamily="34" charset="0"/>
                <a:buChar char="•"/>
                <a:tabLst/>
              </a:pPr>
              <a:r>
                <a:rPr lang="en-US" sz="1200" b="1" dirty="0">
                  <a:solidFill>
                    <a:schemeClr val="tx1">
                      <a:lumMod val="75000"/>
                      <a:lumOff val="25000"/>
                    </a:schemeClr>
                  </a:solidFill>
                </a:rPr>
                <a:t>Copy can be universal but feel personal:</a:t>
              </a:r>
            </a:p>
            <a:p>
              <a:pPr marL="548640" lvl="1" indent="-182880">
                <a:lnSpc>
                  <a:spcPct val="110000"/>
                </a:lnSpc>
                <a:spcAft>
                  <a:spcPts val="600"/>
                </a:spcAft>
                <a:buClr>
                  <a:schemeClr val="accent2"/>
                </a:buClr>
                <a:buFont typeface="Arial" panose="020B0604020202020204" pitchFamily="34" charset="0"/>
                <a:buChar char="•"/>
                <a:tabLst/>
              </a:pPr>
              <a:r>
                <a:rPr lang="en-US" sz="1200" b="0" dirty="0">
                  <a:solidFill>
                    <a:schemeClr val="tx1">
                      <a:lumMod val="75000"/>
                      <a:lumOff val="25000"/>
                    </a:schemeClr>
                  </a:solidFill>
                </a:rPr>
                <a:t>Many organisations in &lt;&lt;INDUSTRY&gt;&gt; are already using this solution…</a:t>
              </a:r>
            </a:p>
            <a:p>
              <a:pPr marL="548640" lvl="1" indent="-182880">
                <a:lnSpc>
                  <a:spcPct val="110000"/>
                </a:lnSpc>
                <a:spcAft>
                  <a:spcPts val="600"/>
                </a:spcAft>
                <a:buClr>
                  <a:schemeClr val="accent2"/>
                </a:buClr>
                <a:buFont typeface="Arial" panose="020B0604020202020204" pitchFamily="34" charset="0"/>
                <a:buChar char="•"/>
                <a:tabLst/>
              </a:pPr>
              <a:r>
                <a:rPr lang="en-US" sz="1200" b="0" dirty="0">
                  <a:solidFill>
                    <a:schemeClr val="tx1">
                      <a:lumMod val="75000"/>
                      <a:lumOff val="25000"/>
                    </a:schemeClr>
                  </a:solidFill>
                </a:rPr>
                <a:t>Based on how well &lt;&lt;TOPIC_RESEARCHED&gt;&gt; can potentially solve challenges </a:t>
              </a:r>
              <a:br>
                <a:rPr lang="en-US" sz="1200" b="0" dirty="0">
                  <a:solidFill>
                    <a:schemeClr val="tx1">
                      <a:lumMod val="75000"/>
                      <a:lumOff val="25000"/>
                    </a:schemeClr>
                  </a:solidFill>
                </a:rPr>
              </a:br>
              <a:r>
                <a:rPr lang="en-US" sz="1200" b="0" dirty="0">
                  <a:solidFill>
                    <a:schemeClr val="tx1">
                      <a:lumMod val="75000"/>
                      <a:lumOff val="25000"/>
                    </a:schemeClr>
                  </a:solidFill>
                </a:rPr>
                <a:t>for &lt;&lt;COMPANY&gt;&gt;…</a:t>
              </a:r>
            </a:p>
            <a:p>
              <a:pPr marL="548640" lvl="1" indent="-182880">
                <a:lnSpc>
                  <a:spcPct val="110000"/>
                </a:lnSpc>
                <a:spcAft>
                  <a:spcPts val="600"/>
                </a:spcAft>
                <a:buClr>
                  <a:schemeClr val="accent2"/>
                </a:buClr>
                <a:buFont typeface="Arial" panose="020B0604020202020204" pitchFamily="34" charset="0"/>
                <a:buChar char="•"/>
                <a:tabLst/>
              </a:pPr>
              <a:r>
                <a:rPr lang="en-US" sz="1200" b="0" dirty="0">
                  <a:solidFill>
                    <a:schemeClr val="tx1">
                      <a:lumMod val="75000"/>
                      <a:lumOff val="25000"/>
                    </a:schemeClr>
                  </a:solidFill>
                </a:rPr>
                <a:t>Because of your role as &lt;&lt;TITLE&gt;&gt; at &lt;&lt;COMPANY&gt;&gt;, &lt;&lt;FIRST_NAME&gt;&gt;, </a:t>
              </a:r>
              <a:br>
                <a:rPr lang="en-US" sz="1200" b="0" dirty="0">
                  <a:solidFill>
                    <a:schemeClr val="tx1">
                      <a:lumMod val="75000"/>
                      <a:lumOff val="25000"/>
                    </a:schemeClr>
                  </a:solidFill>
                </a:rPr>
              </a:br>
              <a:r>
                <a:rPr lang="en-US" sz="1200" b="0" dirty="0">
                  <a:solidFill>
                    <a:schemeClr val="tx1">
                      <a:lumMod val="75000"/>
                      <a:lumOff val="25000"/>
                    </a:schemeClr>
                  </a:solidFill>
                </a:rPr>
                <a:t>we think you’d…</a:t>
              </a:r>
            </a:p>
          </p:txBody>
        </p:sp>
        <p:sp>
          <p:nvSpPr>
            <p:cNvPr id="15" name="TextBox 14">
              <a:extLst>
                <a:ext uri="{FF2B5EF4-FFF2-40B4-BE49-F238E27FC236}">
                  <a16:creationId xmlns:a16="http://schemas.microsoft.com/office/drawing/2014/main" id="{A78E6A63-F1AD-7BD8-7A3D-453292D0AA83}"/>
                </a:ext>
              </a:extLst>
            </p:cNvPr>
            <p:cNvSpPr txBox="1"/>
            <p:nvPr userDrawn="1"/>
          </p:nvSpPr>
          <p:spPr>
            <a:xfrm>
              <a:off x="457198" y="3581400"/>
              <a:ext cx="7360920" cy="357085"/>
            </a:xfrm>
            <a:prstGeom prst="rect">
              <a:avLst/>
            </a:prstGeom>
            <a:noFill/>
          </p:spPr>
          <p:txBody>
            <a:bodyPr wrap="square" lIns="0" tIns="0" rIns="0" bIns="13716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Prescriptive, practical advice</a:t>
              </a:r>
            </a:p>
          </p:txBody>
        </p:sp>
      </p:grpSp>
      <p:sp>
        <p:nvSpPr>
          <p:cNvPr id="16" name="TextBox 15">
            <a:extLst>
              <a:ext uri="{FF2B5EF4-FFF2-40B4-BE49-F238E27FC236}">
                <a16:creationId xmlns:a16="http://schemas.microsoft.com/office/drawing/2014/main" id="{81DF1A74-244E-7502-255A-F8D151B3F627}"/>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pic>
        <p:nvPicPr>
          <p:cNvPr id="17" name="Picture Placeholder 11">
            <a:extLst>
              <a:ext uri="{FF2B5EF4-FFF2-40B4-BE49-F238E27FC236}">
                <a16:creationId xmlns:a16="http://schemas.microsoft.com/office/drawing/2014/main" id="{4C9B6C58-62AC-8797-2C88-F911F9CB7A3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525"/>
          <a:stretch/>
        </p:blipFill>
        <p:spPr>
          <a:xfrm>
            <a:off x="7109461" y="-162046"/>
            <a:ext cx="5259764" cy="7222602"/>
          </a:xfrm>
          <a:prstGeom prst="rect">
            <a:avLst/>
          </a:prstGeom>
          <a:effectLst/>
        </p:spPr>
      </p:pic>
    </p:spTree>
    <p:extLst>
      <p:ext uri="{BB962C8B-B14F-4D97-AF65-F5344CB8AC3E}">
        <p14:creationId xmlns:p14="http://schemas.microsoft.com/office/powerpoint/2010/main" val="3984124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2_Title Only">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77C986F-5198-6359-9C99-7350905FBD90}"/>
              </a:ext>
            </a:extLst>
          </p:cNvPr>
          <p:cNvSpPr/>
          <p:nvPr userDrawn="1"/>
        </p:nvSpPr>
        <p:spPr>
          <a:xfrm>
            <a:off x="6325848" y="-91440"/>
            <a:ext cx="5943600" cy="704088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sp>
        <p:nvSpPr>
          <p:cNvPr id="13" name="TextBox 12">
            <a:extLst>
              <a:ext uri="{FF2B5EF4-FFF2-40B4-BE49-F238E27FC236}">
                <a16:creationId xmlns:a16="http://schemas.microsoft.com/office/drawing/2014/main" id="{9DE095B4-037C-E147-6940-567EBEFCA351}"/>
              </a:ext>
            </a:extLst>
          </p:cNvPr>
          <p:cNvSpPr txBox="1"/>
          <p:nvPr userDrawn="1"/>
        </p:nvSpPr>
        <p:spPr>
          <a:xfrm>
            <a:off x="457200" y="640080"/>
            <a:ext cx="5406189" cy="461665"/>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Effective tactics</a:t>
            </a:r>
          </a:p>
        </p:txBody>
      </p:sp>
      <p:sp>
        <p:nvSpPr>
          <p:cNvPr id="10" name="Content Placeholder 3">
            <a:extLst>
              <a:ext uri="{FF2B5EF4-FFF2-40B4-BE49-F238E27FC236}">
                <a16:creationId xmlns:a16="http://schemas.microsoft.com/office/drawing/2014/main" id="{FFB693B8-2D74-CEA8-189A-04C3D0953C60}"/>
              </a:ext>
            </a:extLst>
          </p:cNvPr>
          <p:cNvSpPr>
            <a:spLocks noGrp="1"/>
          </p:cNvSpPr>
          <p:nvPr>
            <p:ph sz="half" idx="11" hasCustomPrompt="1"/>
          </p:nvPr>
        </p:nvSpPr>
        <p:spPr>
          <a:xfrm>
            <a:off x="457200" y="3657600"/>
            <a:ext cx="5577840" cy="2560320"/>
          </a:xfrm>
          <a:solidFill>
            <a:srgbClr val="F5F5F5"/>
          </a:solidFill>
          <a:ln w="6350">
            <a:noFill/>
          </a:ln>
        </p:spPr>
        <p:txBody>
          <a:bodyPr lIns="283464" tIns="182880" rIns="274320" bIns="274320">
            <a:noAutofit/>
          </a:bodyPr>
          <a:lstStyle>
            <a:lvl1pPr marL="0" indent="0">
              <a:lnSpc>
                <a:spcPct val="110000"/>
              </a:lnSpc>
              <a:spcBef>
                <a:spcPts val="0"/>
              </a:spcBef>
              <a:spcAft>
                <a:spcPts val="1200"/>
              </a:spcAft>
              <a:buClr>
                <a:schemeClr val="accent2"/>
              </a:buClr>
              <a:buFont typeface="Arial" panose="020B0604020202020204" pitchFamily="34" charset="0"/>
              <a:buNone/>
              <a:defRPr sz="1600" b="1" i="0" baseline="0">
                <a:solidFill>
                  <a:schemeClr val="accent1"/>
                </a:solidFill>
                <a:latin typeface="Arial" panose="020B0604020202020204" pitchFamily="34" charset="0"/>
                <a:cs typeface="Arial" panose="020B0604020202020204" pitchFamily="34" charset="0"/>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r>
              <a:rPr lang="en-US" dirty="0"/>
              <a:t>LET’S PRACTICE—TYPE TO EDIT</a:t>
            </a:r>
          </a:p>
        </p:txBody>
      </p:sp>
      <p:grpSp>
        <p:nvGrpSpPr>
          <p:cNvPr id="3" name="Group 2">
            <a:extLst>
              <a:ext uri="{FF2B5EF4-FFF2-40B4-BE49-F238E27FC236}">
                <a16:creationId xmlns:a16="http://schemas.microsoft.com/office/drawing/2014/main" id="{F1DCD863-23BA-6F0E-C597-CFEFB114AEA7}"/>
              </a:ext>
            </a:extLst>
          </p:cNvPr>
          <p:cNvGrpSpPr>
            <a:grpSpLocks noChangeAspect="1"/>
          </p:cNvGrpSpPr>
          <p:nvPr userDrawn="1"/>
        </p:nvGrpSpPr>
        <p:grpSpPr>
          <a:xfrm>
            <a:off x="6793992" y="548640"/>
            <a:ext cx="4965192" cy="6867119"/>
            <a:chOff x="7127598" y="674932"/>
            <a:chExt cx="4462739" cy="6172200"/>
          </a:xfrm>
        </p:grpSpPr>
        <p:sp>
          <p:nvSpPr>
            <p:cNvPr id="15" name="Rectangle 14">
              <a:extLst>
                <a:ext uri="{FF2B5EF4-FFF2-40B4-BE49-F238E27FC236}">
                  <a16:creationId xmlns:a16="http://schemas.microsoft.com/office/drawing/2014/main" id="{290B2043-7E55-5A50-16E4-36882781857F}"/>
                </a:ext>
              </a:extLst>
            </p:cNvPr>
            <p:cNvSpPr/>
            <p:nvPr userDrawn="1"/>
          </p:nvSpPr>
          <p:spPr>
            <a:xfrm>
              <a:off x="7127598" y="674932"/>
              <a:ext cx="4462739" cy="6172200"/>
            </a:xfrm>
            <a:prstGeom prst="rect">
              <a:avLst/>
            </a:prstGeom>
            <a:solidFill>
              <a:srgbClr val="FFFFFF"/>
            </a:solid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C47A9ADB-072B-776A-36B0-22448B7E4054}"/>
                </a:ext>
              </a:extLst>
            </p:cNvPr>
            <p:cNvPicPr>
              <a:picLocks noChangeAspect="1"/>
            </p:cNvPicPr>
            <p:nvPr userDrawn="1"/>
          </p:nvPicPr>
          <p:blipFill>
            <a:blip r:embed="rId2"/>
            <a:srcRect/>
            <a:stretch/>
          </p:blipFill>
          <p:spPr>
            <a:xfrm>
              <a:off x="7300711" y="850790"/>
              <a:ext cx="4113436" cy="4899660"/>
            </a:xfrm>
            <a:prstGeom prst="rect">
              <a:avLst/>
            </a:prstGeom>
          </p:spPr>
        </p:pic>
      </p:grpSp>
      <p:sp>
        <p:nvSpPr>
          <p:cNvPr id="21" name="TextBox 20">
            <a:extLst>
              <a:ext uri="{FF2B5EF4-FFF2-40B4-BE49-F238E27FC236}">
                <a16:creationId xmlns:a16="http://schemas.microsoft.com/office/drawing/2014/main" id="{4480D34E-7E8B-DB0D-028B-03B85DCFDBEE}"/>
              </a:ext>
            </a:extLst>
          </p:cNvPr>
          <p:cNvSpPr txBox="1"/>
          <p:nvPr userDrawn="1"/>
        </p:nvSpPr>
        <p:spPr>
          <a:xfrm>
            <a:off x="457199" y="1188720"/>
            <a:ext cx="5860215" cy="455574"/>
          </a:xfrm>
          <a:prstGeom prst="rect">
            <a:avLst/>
          </a:prstGeom>
          <a:noFill/>
        </p:spPr>
        <p:txBody>
          <a:bodyPr wrap="square" lIns="0" tIns="0" rIns="0" bIns="0" rtlCol="0">
            <a:spAutoFit/>
          </a:bodyPr>
          <a:lstStyle/>
          <a:p>
            <a:pPr marL="0" indent="0">
              <a:lnSpc>
                <a:spcPct val="110000"/>
              </a:lnSpc>
              <a:spcAft>
                <a:spcPts val="600"/>
              </a:spcAft>
              <a:buClr>
                <a:schemeClr val="accent2"/>
              </a:buClr>
              <a:buFont typeface="Arial" panose="020B0604020202020204" pitchFamily="34" charset="0"/>
              <a:buNone/>
              <a:tabLst/>
            </a:pPr>
            <a:r>
              <a:rPr lang="en-US" sz="1400" b="1" dirty="0">
                <a:solidFill>
                  <a:schemeClr val="accent1"/>
                </a:solidFill>
              </a:rPr>
              <a:t>How would you add and/or change the personalisation </a:t>
            </a:r>
            <a:br>
              <a:rPr lang="en-US" sz="1400" b="1" dirty="0">
                <a:solidFill>
                  <a:schemeClr val="accent1"/>
                </a:solidFill>
              </a:rPr>
            </a:br>
            <a:r>
              <a:rPr lang="en-US" sz="1400" b="1" dirty="0">
                <a:solidFill>
                  <a:schemeClr val="accent1"/>
                </a:solidFill>
              </a:rPr>
              <a:t>in this email?</a:t>
            </a:r>
          </a:p>
        </p:txBody>
      </p:sp>
      <p:sp>
        <p:nvSpPr>
          <p:cNvPr id="22" name="TextBox 21">
            <a:extLst>
              <a:ext uri="{FF2B5EF4-FFF2-40B4-BE49-F238E27FC236}">
                <a16:creationId xmlns:a16="http://schemas.microsoft.com/office/drawing/2014/main" id="{1A33DBEF-8CFA-81F4-7FFA-CCFAE6D44598}"/>
              </a:ext>
            </a:extLst>
          </p:cNvPr>
          <p:cNvSpPr txBox="1"/>
          <p:nvPr userDrawn="1"/>
        </p:nvSpPr>
        <p:spPr>
          <a:xfrm>
            <a:off x="457200" y="1828800"/>
            <a:ext cx="5406188" cy="1615442"/>
          </a:xfrm>
          <a:prstGeom prst="rect">
            <a:avLst/>
          </a:prstGeom>
          <a:noFill/>
        </p:spPr>
        <p:txBody>
          <a:bodyPr wrap="square" lIns="0" tIns="0" rIns="0" bIns="0" rtlCol="0">
            <a:spAutoFit/>
          </a:bodyPr>
          <a:lstStyle/>
          <a:p>
            <a:pPr marL="0" indent="0">
              <a:lnSpc>
                <a:spcPct val="110000"/>
              </a:lnSpc>
              <a:spcAft>
                <a:spcPts val="900"/>
              </a:spcAft>
              <a:buClr>
                <a:schemeClr val="accent2"/>
              </a:buClr>
              <a:buFont typeface="Arial" panose="020B0604020202020204" pitchFamily="34" charset="0"/>
              <a:buNone/>
              <a:tabLst/>
            </a:pPr>
            <a:r>
              <a:rPr lang="en-US" sz="1200" b="1" dirty="0">
                <a:solidFill>
                  <a:schemeClr val="tx1">
                    <a:lumMod val="75000"/>
                    <a:lumOff val="25000"/>
                  </a:schemeClr>
                </a:solidFill>
              </a:rPr>
              <a:t>Let’s review out options: </a:t>
            </a:r>
          </a:p>
          <a:p>
            <a:pPr marL="18288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Company Name?</a:t>
            </a:r>
          </a:p>
          <a:p>
            <a:pPr marL="18288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Industry?</a:t>
            </a:r>
          </a:p>
          <a:p>
            <a:pPr marL="18288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Topic?</a:t>
            </a:r>
          </a:p>
          <a:p>
            <a:pPr marL="18288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Subject line?</a:t>
            </a:r>
          </a:p>
        </p:txBody>
      </p:sp>
      <p:sp>
        <p:nvSpPr>
          <p:cNvPr id="14" name="TextBox 13">
            <a:extLst>
              <a:ext uri="{FF2B5EF4-FFF2-40B4-BE49-F238E27FC236}">
                <a16:creationId xmlns:a16="http://schemas.microsoft.com/office/drawing/2014/main" id="{4FB5DB21-5844-E0FB-44FB-3221BDBB9BC6}"/>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20" name="Text Placeholder 8">
            <a:extLst>
              <a:ext uri="{FF2B5EF4-FFF2-40B4-BE49-F238E27FC236}">
                <a16:creationId xmlns:a16="http://schemas.microsoft.com/office/drawing/2014/main" id="{1080AA20-F89F-9C40-645C-8AEDF76BCB9D}"/>
              </a:ext>
            </a:extLst>
          </p:cNvPr>
          <p:cNvSpPr>
            <a:spLocks noGrp="1"/>
          </p:cNvSpPr>
          <p:nvPr>
            <p:ph type="body" sz="quarter" idx="12" hasCustomPrompt="1"/>
          </p:nvPr>
        </p:nvSpPr>
        <p:spPr>
          <a:xfrm>
            <a:off x="457200" y="3657600"/>
            <a:ext cx="274320" cy="73152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23" name="Text Placeholder 8">
            <a:extLst>
              <a:ext uri="{FF2B5EF4-FFF2-40B4-BE49-F238E27FC236}">
                <a16:creationId xmlns:a16="http://schemas.microsoft.com/office/drawing/2014/main" id="{23EF90DA-AABB-EB31-74B0-D9597CBD5C73}"/>
              </a:ext>
            </a:extLst>
          </p:cNvPr>
          <p:cNvSpPr>
            <a:spLocks noGrp="1"/>
          </p:cNvSpPr>
          <p:nvPr>
            <p:ph type="body" sz="quarter" idx="13" hasCustomPrompt="1"/>
          </p:nvPr>
        </p:nvSpPr>
        <p:spPr>
          <a:xfrm>
            <a:off x="5760720" y="5486400"/>
            <a:ext cx="274320" cy="731520"/>
          </a:xfrm>
        </p:spPr>
        <p:txBody>
          <a:bodyPr wrap="square" lIns="0" tIns="91440" rIns="18288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Tree>
    <p:extLst>
      <p:ext uri="{BB962C8B-B14F-4D97-AF65-F5344CB8AC3E}">
        <p14:creationId xmlns:p14="http://schemas.microsoft.com/office/powerpoint/2010/main" val="30510312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5_Title Only">
    <p:spTree>
      <p:nvGrpSpPr>
        <p:cNvPr id="1" name=""/>
        <p:cNvGrpSpPr/>
        <p:nvPr/>
      </p:nvGrpSpPr>
      <p:grpSpPr>
        <a:xfrm>
          <a:off x="0" y="0"/>
          <a:ext cx="0" cy="0"/>
          <a:chOff x="0" y="0"/>
          <a:chExt cx="0" cy="0"/>
        </a:xfrm>
      </p:grpSpPr>
      <p:pic>
        <p:nvPicPr>
          <p:cNvPr id="7" name="Picture Placeholder 11">
            <a:extLst>
              <a:ext uri="{FF2B5EF4-FFF2-40B4-BE49-F238E27FC236}">
                <a16:creationId xmlns:a16="http://schemas.microsoft.com/office/drawing/2014/main" id="{E0B59C84-2B26-18EF-BA2F-A2B1834E827D}"/>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92597" y="-92597"/>
            <a:ext cx="12360797" cy="7048982"/>
          </a:xfrm>
          <a:prstGeom prst="rect">
            <a:avLst/>
          </a:prstGeom>
        </p:spPr>
      </p:pic>
      <p:sp>
        <p:nvSpPr>
          <p:cNvPr id="2" name="Rectangle 1">
            <a:extLst>
              <a:ext uri="{FF2B5EF4-FFF2-40B4-BE49-F238E27FC236}">
                <a16:creationId xmlns:a16="http://schemas.microsoft.com/office/drawing/2014/main" id="{38CF05A4-9434-8DFE-9397-098F8087CE30}"/>
              </a:ext>
            </a:extLst>
          </p:cNvPr>
          <p:cNvSpPr/>
          <p:nvPr userDrawn="1"/>
        </p:nvSpPr>
        <p:spPr>
          <a:xfrm>
            <a:off x="-93133" y="-92597"/>
            <a:ext cx="6421745" cy="7050024"/>
          </a:xfrm>
          <a:prstGeom prst="rect">
            <a:avLst/>
          </a:prstGeom>
          <a:solidFill>
            <a:schemeClr val="bg1">
              <a:alpha val="9273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7051D091-6ECE-3385-DC92-A439169F3A9F}"/>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320040" y="6104590"/>
            <a:ext cx="1991320" cy="594630"/>
          </a:xfrm>
          <a:prstGeom prst="rect">
            <a:avLst/>
          </a:prstGeom>
        </p:spPr>
      </p:pic>
      <p:sp>
        <p:nvSpPr>
          <p:cNvPr id="14" name="TextBox 13">
            <a:extLst>
              <a:ext uri="{FF2B5EF4-FFF2-40B4-BE49-F238E27FC236}">
                <a16:creationId xmlns:a16="http://schemas.microsoft.com/office/drawing/2014/main" id="{F4D56EAA-43B5-1B5D-7EC4-2C5DDC9E11D1}"/>
              </a:ext>
            </a:extLst>
          </p:cNvPr>
          <p:cNvSpPr txBox="1"/>
          <p:nvPr userDrawn="1"/>
        </p:nvSpPr>
        <p:spPr>
          <a:xfrm>
            <a:off x="457200" y="731520"/>
            <a:ext cx="5394960" cy="498598"/>
          </a:xfrm>
          <a:prstGeom prst="rect">
            <a:avLst/>
          </a:prstGeom>
          <a:noFill/>
        </p:spPr>
        <p:txBody>
          <a:bodyPr wrap="square" lIns="0" tIns="0" rIns="0" bIns="0" rtlCol="0" anchor="t" anchorCtr="0">
            <a:spAutoFit/>
          </a:bodyPr>
          <a:lstStyle/>
          <a:p>
            <a:pPr>
              <a:lnSpc>
                <a:spcPct val="90000"/>
              </a:lnSpc>
            </a:pPr>
            <a:r>
              <a:rPr lang="en-US" sz="3600" b="1" kern="100" spc="-20" baseline="0" dirty="0">
                <a:solidFill>
                  <a:schemeClr val="accent2"/>
                </a:solidFill>
                <a:latin typeface="Arial" panose="020B0604020202020204" pitchFamily="34" charset="0"/>
              </a:rPr>
              <a:t>Closing Thoughts</a:t>
            </a:r>
          </a:p>
        </p:txBody>
      </p:sp>
      <p:sp>
        <p:nvSpPr>
          <p:cNvPr id="6" name="TextBox 5">
            <a:extLst>
              <a:ext uri="{FF2B5EF4-FFF2-40B4-BE49-F238E27FC236}">
                <a16:creationId xmlns:a16="http://schemas.microsoft.com/office/drawing/2014/main" id="{D0C51138-FB6D-B27C-11A9-A8B6E5267DF3}"/>
              </a:ext>
            </a:extLst>
          </p:cNvPr>
          <p:cNvSpPr txBox="1"/>
          <p:nvPr userDrawn="1"/>
        </p:nvSpPr>
        <p:spPr>
          <a:xfrm>
            <a:off x="457200" y="1737360"/>
            <a:ext cx="4948990" cy="461665"/>
          </a:xfrm>
          <a:prstGeom prst="rect">
            <a:avLst/>
          </a:prstGeom>
          <a:noFill/>
        </p:spPr>
        <p:txBody>
          <a:bodyPr wrap="square" lIns="0" tIns="0" rIns="0" bIns="182880" rtlCol="0" anchor="b"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Key Takeaways</a:t>
            </a:r>
            <a:endParaRPr lang="en-US" sz="2000" b="1" i="1" spc="-20" baseline="0" dirty="0">
              <a:solidFill>
                <a:schemeClr val="accent2"/>
              </a:solidFill>
            </a:endParaRPr>
          </a:p>
        </p:txBody>
      </p:sp>
      <p:sp>
        <p:nvSpPr>
          <p:cNvPr id="8" name="TextBox 7">
            <a:extLst>
              <a:ext uri="{FF2B5EF4-FFF2-40B4-BE49-F238E27FC236}">
                <a16:creationId xmlns:a16="http://schemas.microsoft.com/office/drawing/2014/main" id="{798130E0-93E1-6504-6C39-35B249832C6E}"/>
              </a:ext>
            </a:extLst>
          </p:cNvPr>
          <p:cNvSpPr txBox="1"/>
          <p:nvPr userDrawn="1"/>
        </p:nvSpPr>
        <p:spPr>
          <a:xfrm>
            <a:off x="457201" y="2286000"/>
            <a:ext cx="5257799" cy="2889637"/>
          </a:xfrm>
          <a:prstGeom prst="rect">
            <a:avLst/>
          </a:prstGeom>
          <a:noFill/>
        </p:spPr>
        <p:txBody>
          <a:bodyPr wrap="square" lIns="0" tIns="0" rIns="0" bIns="0" rtlCol="0">
            <a:spAutoFit/>
          </a:bodyPr>
          <a:lstStyle/>
          <a:p>
            <a:pPr marL="182880" indent="-182880">
              <a:lnSpc>
                <a:spcPct val="110000"/>
              </a:lnSpc>
              <a:spcAft>
                <a:spcPts val="900"/>
              </a:spcAft>
              <a:buClr>
                <a:schemeClr val="accent2"/>
              </a:buClr>
              <a:buFont typeface="Arial" panose="020B0604020202020204" pitchFamily="34" charset="0"/>
              <a:buChar char="•"/>
              <a:tabLst/>
            </a:pPr>
            <a:r>
              <a:rPr lang="en-US" sz="1200" b="1" dirty="0">
                <a:solidFill>
                  <a:schemeClr val="tx1">
                    <a:lumMod val="75000"/>
                    <a:lumOff val="25000"/>
                  </a:schemeClr>
                </a:solidFill>
              </a:rPr>
              <a:t>5 Focus Points to Remember with Every email:</a:t>
            </a:r>
          </a:p>
          <a:p>
            <a:pPr marL="548640" lvl="1"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Connect to a pain point</a:t>
            </a:r>
          </a:p>
          <a:p>
            <a:pPr marL="548640" lvl="1"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Don’t overwhelm the user</a:t>
            </a:r>
          </a:p>
          <a:p>
            <a:pPr marL="548640" lvl="1"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Be clear what you are actioning</a:t>
            </a:r>
          </a:p>
          <a:p>
            <a:pPr marL="548640" lvl="1"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Put the time into your subject line, don’t have it as an after thought</a:t>
            </a:r>
          </a:p>
          <a:p>
            <a:pPr marL="548640" lvl="1"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Personalise</a:t>
            </a:r>
            <a:br>
              <a:rPr lang="en-US" sz="1200" b="0" dirty="0">
                <a:solidFill>
                  <a:schemeClr val="tx1">
                    <a:lumMod val="75000"/>
                    <a:lumOff val="25000"/>
                  </a:schemeClr>
                </a:solidFill>
              </a:rPr>
            </a:br>
            <a:endParaRPr lang="en-US" sz="1200" b="0" dirty="0">
              <a:solidFill>
                <a:schemeClr val="tx1">
                  <a:lumMod val="75000"/>
                  <a:lumOff val="25000"/>
                </a:schemeClr>
              </a:solidFill>
            </a:endParaRPr>
          </a:p>
          <a:p>
            <a:pPr marL="182880" indent="-182880">
              <a:lnSpc>
                <a:spcPct val="110000"/>
              </a:lnSpc>
              <a:spcAft>
                <a:spcPts val="1200"/>
              </a:spcAft>
              <a:buClr>
                <a:schemeClr val="accent2"/>
              </a:buClr>
              <a:buFont typeface="Arial" panose="020B0604020202020204" pitchFamily="34" charset="0"/>
              <a:buChar char="•"/>
              <a:tabLst/>
            </a:pPr>
            <a:r>
              <a:rPr lang="en-US" sz="1200" b="1" dirty="0">
                <a:solidFill>
                  <a:schemeClr val="tx1">
                    <a:lumMod val="75000"/>
                    <a:lumOff val="25000"/>
                  </a:schemeClr>
                </a:solidFill>
              </a:rPr>
              <a:t>Remember: Regionalise whenever possible</a:t>
            </a:r>
          </a:p>
          <a:p>
            <a:pPr marL="182880" indent="-182880">
              <a:lnSpc>
                <a:spcPct val="110000"/>
              </a:lnSpc>
              <a:spcAft>
                <a:spcPts val="1200"/>
              </a:spcAft>
              <a:buClr>
                <a:schemeClr val="accent2"/>
              </a:buClr>
              <a:buFont typeface="Arial" panose="020B0604020202020204" pitchFamily="34" charset="0"/>
              <a:buChar char="•"/>
              <a:tabLst/>
            </a:pPr>
            <a:r>
              <a:rPr lang="en-US" sz="1200" b="1" dirty="0">
                <a:solidFill>
                  <a:schemeClr val="tx1">
                    <a:lumMod val="75000"/>
                    <a:lumOff val="25000"/>
                  </a:schemeClr>
                </a:solidFill>
              </a:rPr>
              <a:t>And always be testing!</a:t>
            </a:r>
          </a:p>
        </p:txBody>
      </p:sp>
    </p:spTree>
    <p:extLst>
      <p:ext uri="{BB962C8B-B14F-4D97-AF65-F5344CB8AC3E}">
        <p14:creationId xmlns:p14="http://schemas.microsoft.com/office/powerpoint/2010/main" val="33571756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94B3E8F-AF51-DBC9-10B9-A0D9EE07DA4D}"/>
              </a:ext>
            </a:extLst>
          </p:cNvPr>
          <p:cNvSpPr/>
          <p:nvPr userDrawn="1"/>
        </p:nvSpPr>
        <p:spPr>
          <a:xfrm>
            <a:off x="0" y="-45720"/>
            <a:ext cx="12344400" cy="6949440"/>
          </a:xfrm>
          <a:prstGeom prst="rect">
            <a:avLst/>
          </a:prstGeom>
          <a:solidFill>
            <a:srgbClr val="00456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FB76C5A-B676-1FF6-95FE-3DD5248C6BA7}"/>
              </a:ext>
            </a:extLst>
          </p:cNvPr>
          <p:cNvSpPr txBox="1"/>
          <p:nvPr userDrawn="1"/>
        </p:nvSpPr>
        <p:spPr>
          <a:xfrm>
            <a:off x="457200" y="639294"/>
            <a:ext cx="5406188" cy="3422540"/>
          </a:xfrm>
          <a:prstGeom prst="rect">
            <a:avLst/>
          </a:prstGeom>
          <a:noFill/>
        </p:spPr>
        <p:txBody>
          <a:bodyPr wrap="square" lIns="0" tIns="0" rIns="0" bIns="0" rtlCol="0">
            <a:spAutoFit/>
          </a:bodyPr>
          <a:lstStyle/>
          <a:p>
            <a:pPr marL="0" indent="0">
              <a:lnSpc>
                <a:spcPct val="110000"/>
              </a:lnSpc>
              <a:spcAft>
                <a:spcPts val="1200"/>
              </a:spcAft>
              <a:buClr>
                <a:schemeClr val="accent2"/>
              </a:buClr>
              <a:buFont typeface="Arial" panose="020B0604020202020204" pitchFamily="34" charset="0"/>
              <a:buNone/>
              <a:tabLst/>
            </a:pPr>
            <a:r>
              <a:rPr lang="en-US" sz="1600" b="1" dirty="0">
                <a:solidFill>
                  <a:schemeClr val="bg2"/>
                </a:solidFill>
              </a:rPr>
              <a:t>About TechTarget </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bg1"/>
                </a:solidFill>
              </a:rPr>
              <a:t>TechTarget (Nasdaq: TTGT) is the global leader in purchase intent-driven marketing and sales services that deliver business impact for enterprise technology companies. By creating abundant, high-quality editorial content across more than 150 highly targeted technology-specific websites and 1,125 channels, TechTarget attracts and nurtures communities of technology buyers researching their companies’ information technology needs. By understanding these buyers’ content consumption behaviors, TechTarget creates the purchase intent insights that fuel efficient and effective marketing and sales activities for clients around the world. </a:t>
            </a:r>
          </a:p>
          <a:p>
            <a:pPr marL="0" indent="0">
              <a:lnSpc>
                <a:spcPct val="110000"/>
              </a:lnSpc>
              <a:spcAft>
                <a:spcPts val="1200"/>
              </a:spcAft>
              <a:buClr>
                <a:schemeClr val="accent2"/>
              </a:buClr>
              <a:buFont typeface="Arial" panose="020B0604020202020204" pitchFamily="34" charset="0"/>
              <a:buNone/>
              <a:tabLst/>
            </a:pPr>
            <a:r>
              <a:rPr lang="en-US" sz="1200" b="1" dirty="0">
                <a:solidFill>
                  <a:schemeClr val="bg2"/>
                </a:solidFill>
              </a:rPr>
              <a:t>TechTarget </a:t>
            </a:r>
            <a:r>
              <a:rPr lang="en-US" sz="1200" b="0" dirty="0">
                <a:solidFill>
                  <a:schemeClr val="bg1"/>
                </a:solidFill>
              </a:rPr>
              <a:t>has offices in Boston, London, Munich, New York, Paris, San Francisco, Singapore and Sydney</a:t>
            </a:r>
          </a:p>
          <a:p>
            <a:pPr marL="0" marR="0" indent="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None/>
              <a:tabLst/>
              <a:defRPr/>
            </a:pPr>
            <a:r>
              <a:rPr lang="en-US" sz="1400" b="1" dirty="0">
                <a:solidFill>
                  <a:schemeClr val="bg1"/>
                </a:solidFill>
              </a:rPr>
              <a:t>For more information, visit </a:t>
            </a:r>
            <a:r>
              <a:rPr lang="en-US" sz="1400" b="1" dirty="0">
                <a:solidFill>
                  <a:schemeClr val="bg2"/>
                </a:solidFill>
              </a:rPr>
              <a:t>techtarget.com </a:t>
            </a:r>
            <a:r>
              <a:rPr lang="en-US" sz="1400" b="1" dirty="0">
                <a:solidFill>
                  <a:schemeClr val="bg1"/>
                </a:solidFill>
              </a:rPr>
              <a:t>and follow us on Twitter </a:t>
            </a:r>
            <a:r>
              <a:rPr lang="en-US" sz="1400" b="1" dirty="0">
                <a:solidFill>
                  <a:schemeClr val="bg2"/>
                </a:solidFill>
              </a:rPr>
              <a:t>@TechTarget.</a:t>
            </a:r>
          </a:p>
        </p:txBody>
      </p:sp>
      <p:sp>
        <p:nvSpPr>
          <p:cNvPr id="7" name="TextBox 6">
            <a:extLst>
              <a:ext uri="{FF2B5EF4-FFF2-40B4-BE49-F238E27FC236}">
                <a16:creationId xmlns:a16="http://schemas.microsoft.com/office/drawing/2014/main" id="{624EB7E3-1EEF-AF54-F2E3-10DD949C8B9E}"/>
              </a:ext>
            </a:extLst>
          </p:cNvPr>
          <p:cNvSpPr txBox="1"/>
          <p:nvPr userDrawn="1"/>
        </p:nvSpPr>
        <p:spPr>
          <a:xfrm>
            <a:off x="457200" y="5287494"/>
            <a:ext cx="5406188" cy="1156407"/>
          </a:xfrm>
          <a:prstGeom prst="rect">
            <a:avLst/>
          </a:prstGeom>
          <a:noFill/>
        </p:spPr>
        <p:txBody>
          <a:bodyPr wrap="square" lIns="0" tIns="0" rIns="0" bIns="0" rtlCol="0">
            <a:spAutoFit/>
          </a:bodyPr>
          <a:lstStyle/>
          <a:p>
            <a:pPr marL="0" indent="0">
              <a:lnSpc>
                <a:spcPct val="110000"/>
              </a:lnSpc>
              <a:spcAft>
                <a:spcPts val="1200"/>
              </a:spcAft>
              <a:buClr>
                <a:schemeClr val="accent2"/>
              </a:buClr>
              <a:buFont typeface="Arial" panose="020B0604020202020204" pitchFamily="34" charset="0"/>
              <a:buNone/>
              <a:tabLst/>
            </a:pPr>
            <a:r>
              <a:rPr lang="en-US" sz="1000" b="0" dirty="0">
                <a:solidFill>
                  <a:schemeClr val="bg1"/>
                </a:solidFill>
              </a:rPr>
              <a:t>©2022 TechTarget. All rights reserved. The TechTarget logo is a registered trademark of TechTarget. All other logos are trademarks of their respective owners. TechTarget reserves the right to make changes in specifications and other information contained in this document without prior notice. The reader should in all cases consult TechTarget to determine whether any such changes have been made. </a:t>
            </a:r>
          </a:p>
          <a:p>
            <a:pPr marL="0" indent="0">
              <a:lnSpc>
                <a:spcPct val="110000"/>
              </a:lnSpc>
              <a:spcAft>
                <a:spcPts val="1200"/>
              </a:spcAft>
              <a:buClr>
                <a:schemeClr val="accent2"/>
              </a:buClr>
              <a:buFont typeface="Arial" panose="020B0604020202020204" pitchFamily="34" charset="0"/>
              <a:buNone/>
              <a:tabLst/>
            </a:pPr>
            <a:r>
              <a:rPr lang="en-US" sz="1000" b="0" dirty="0">
                <a:solidFill>
                  <a:schemeClr val="bg1"/>
                </a:solidFill>
              </a:rPr>
              <a:t>Updated 7/22</a:t>
            </a:r>
            <a:endParaRPr lang="en-US" sz="1000" b="1" dirty="0">
              <a:solidFill>
                <a:schemeClr val="bg2"/>
              </a:solidFill>
            </a:endParaRPr>
          </a:p>
        </p:txBody>
      </p:sp>
      <p:pic>
        <p:nvPicPr>
          <p:cNvPr id="8" name="Picture 7">
            <a:extLst>
              <a:ext uri="{FF2B5EF4-FFF2-40B4-BE49-F238E27FC236}">
                <a16:creationId xmlns:a16="http://schemas.microsoft.com/office/drawing/2014/main" id="{A809A1BC-9341-6380-0D6E-FA129CCEBB0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19100" y="4639580"/>
            <a:ext cx="876300" cy="459015"/>
          </a:xfrm>
          <a:prstGeom prst="rect">
            <a:avLst/>
          </a:prstGeom>
        </p:spPr>
      </p:pic>
    </p:spTree>
    <p:extLst>
      <p:ext uri="{BB962C8B-B14F-4D97-AF65-F5344CB8AC3E}">
        <p14:creationId xmlns:p14="http://schemas.microsoft.com/office/powerpoint/2010/main" val="1460018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ABDF3C9E-CADD-9318-07AB-6C9A67BA6AFF}"/>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58668" y="-33866"/>
            <a:ext cx="12309336" cy="6925733"/>
          </a:xfrm>
          <a:prstGeom prst="rect">
            <a:avLst/>
          </a:prstGeom>
        </p:spPr>
      </p:pic>
      <p:sp>
        <p:nvSpPr>
          <p:cNvPr id="14" name="TextBox 13">
            <a:extLst>
              <a:ext uri="{FF2B5EF4-FFF2-40B4-BE49-F238E27FC236}">
                <a16:creationId xmlns:a16="http://schemas.microsoft.com/office/drawing/2014/main" id="{F4D56EAA-43B5-1B5D-7EC4-2C5DDC9E11D1}"/>
              </a:ext>
            </a:extLst>
          </p:cNvPr>
          <p:cNvSpPr txBox="1"/>
          <p:nvPr userDrawn="1"/>
        </p:nvSpPr>
        <p:spPr>
          <a:xfrm>
            <a:off x="457200" y="2743200"/>
            <a:ext cx="4937760" cy="1661993"/>
          </a:xfrm>
          <a:prstGeom prst="rect">
            <a:avLst/>
          </a:prstGeom>
          <a:noFill/>
        </p:spPr>
        <p:txBody>
          <a:bodyPr wrap="square" lIns="0" tIns="0" rIns="0" bIns="0" rtlCol="0" anchor="t" anchorCtr="0">
            <a:spAutoFit/>
          </a:bodyPr>
          <a:lstStyle/>
          <a:p>
            <a:pPr>
              <a:lnSpc>
                <a:spcPct val="90000"/>
              </a:lnSpc>
            </a:pPr>
            <a:r>
              <a:rPr lang="en-US" sz="4000" b="1" kern="100" spc="-20" baseline="0" dirty="0">
                <a:solidFill>
                  <a:schemeClr val="bg1"/>
                </a:solidFill>
                <a:effectLst>
                  <a:outerShdw blurRad="190500" dist="50800" dir="5400000" algn="ctr" rotWithShape="0">
                    <a:schemeClr val="tx1">
                      <a:alpha val="50000"/>
                    </a:schemeClr>
                  </a:outerShdw>
                </a:effectLst>
                <a:latin typeface="Arial" panose="020B0604020202020204" pitchFamily="34" charset="0"/>
              </a:rPr>
              <a:t>Topical and Regional Trends in European response</a:t>
            </a:r>
          </a:p>
        </p:txBody>
      </p:sp>
      <p:pic>
        <p:nvPicPr>
          <p:cNvPr id="13" name="Picture 12">
            <a:extLst>
              <a:ext uri="{FF2B5EF4-FFF2-40B4-BE49-F238E27FC236}">
                <a16:creationId xmlns:a16="http://schemas.microsoft.com/office/drawing/2014/main" id="{7051D091-6ECE-3385-DC92-A439169F3A9F}"/>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320040" y="6104590"/>
            <a:ext cx="1991319" cy="594630"/>
          </a:xfrm>
          <a:prstGeom prst="rect">
            <a:avLst/>
          </a:prstGeom>
        </p:spPr>
      </p:pic>
      <p:grpSp>
        <p:nvGrpSpPr>
          <p:cNvPr id="7" name="Group 6">
            <a:extLst>
              <a:ext uri="{FF2B5EF4-FFF2-40B4-BE49-F238E27FC236}">
                <a16:creationId xmlns:a16="http://schemas.microsoft.com/office/drawing/2014/main" id="{B17C651F-FB19-6AAB-B52A-E97D05FF9512}"/>
              </a:ext>
            </a:extLst>
          </p:cNvPr>
          <p:cNvGrpSpPr/>
          <p:nvPr userDrawn="1"/>
        </p:nvGrpSpPr>
        <p:grpSpPr>
          <a:xfrm>
            <a:off x="6327648" y="822960"/>
            <a:ext cx="5413248" cy="5212080"/>
            <a:chOff x="4981074" y="797045"/>
            <a:chExt cx="6031831" cy="5212080"/>
          </a:xfrm>
        </p:grpSpPr>
        <p:sp>
          <p:nvSpPr>
            <p:cNvPr id="8" name="Rectangle 7">
              <a:extLst>
                <a:ext uri="{FF2B5EF4-FFF2-40B4-BE49-F238E27FC236}">
                  <a16:creationId xmlns:a16="http://schemas.microsoft.com/office/drawing/2014/main" id="{6B5DC8F3-7C6B-B44A-7B85-DD3C46D40154}"/>
                </a:ext>
              </a:extLst>
            </p:cNvPr>
            <p:cNvSpPr/>
            <p:nvPr userDrawn="1"/>
          </p:nvSpPr>
          <p:spPr>
            <a:xfrm>
              <a:off x="4981074" y="797045"/>
              <a:ext cx="6031831" cy="5212080"/>
            </a:xfrm>
            <a:prstGeom prst="rect">
              <a:avLst/>
            </a:prstGeom>
            <a:solidFill>
              <a:srgbClr val="F5F5F5">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4F63FC2B-8B12-E1C5-D1DD-7790A148CFF6}"/>
                </a:ext>
              </a:extLst>
            </p:cNvPr>
            <p:cNvSpPr txBox="1"/>
            <p:nvPr userDrawn="1"/>
          </p:nvSpPr>
          <p:spPr>
            <a:xfrm>
              <a:off x="4981074" y="797045"/>
              <a:ext cx="6031831" cy="4773230"/>
            </a:xfrm>
            <a:prstGeom prst="rect">
              <a:avLst/>
            </a:prstGeom>
            <a:noFill/>
          </p:spPr>
          <p:txBody>
            <a:bodyPr wrap="square" lIns="274320" tIns="274320" rIns="274320" bIns="0" numCol="1" spcCol="457200" rtlCol="0">
              <a:spAutoFit/>
            </a:bodyPr>
            <a:lstStyle/>
            <a:p>
              <a:pPr marL="0" indent="0">
                <a:lnSpc>
                  <a:spcPct val="110000"/>
                </a:lnSpc>
                <a:spcAft>
                  <a:spcPts val="1200"/>
                </a:spcAft>
                <a:buClr>
                  <a:schemeClr val="accent2"/>
                </a:buClr>
                <a:buFont typeface="Arial" panose="020B0604020202020204" pitchFamily="34" charset="0"/>
                <a:buNone/>
                <a:tabLst/>
              </a:pPr>
              <a:r>
                <a:rPr lang="en-US" sz="1400" b="1" dirty="0">
                  <a:solidFill>
                    <a:schemeClr val="accent2"/>
                  </a:solidFill>
                </a:rPr>
                <a:t>In 2021, 83% of European IT professionals stated they were receiving more online messages from vendors than in 2019. 60% stated they were receiving more email than the 2 years prior. </a:t>
              </a:r>
              <a:r>
                <a:rPr lang="en-US" sz="1200" b="0" dirty="0">
                  <a:solidFill>
                    <a:schemeClr val="tx1">
                      <a:lumMod val="75000"/>
                      <a:lumOff val="25000"/>
                    </a:schemeClr>
                  </a:solidFill>
                </a:rPr>
                <a:t>As the digital landscape expands, and the more targeted we become, the hard it is to get an engagement from a potential prospect.  </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The bad news is that now marketers have to be perfectionists in their copywriting strategy, the good news is that TechTarget has a lot of data and expertise to help you design and execute it. </a:t>
              </a:r>
            </a:p>
            <a:p>
              <a:pPr marL="0" indent="0">
                <a:lnSpc>
                  <a:spcPct val="110000"/>
                </a:lnSpc>
                <a:spcAft>
                  <a:spcPts val="1200"/>
                </a:spcAft>
                <a:buClr>
                  <a:schemeClr val="accent2"/>
                </a:buClr>
                <a:buFont typeface="Arial" panose="020B0604020202020204" pitchFamily="34" charset="0"/>
                <a:buNone/>
                <a:tabLst/>
              </a:pPr>
              <a:r>
                <a:rPr lang="en-US" sz="1200" b="1" dirty="0">
                  <a:solidFill>
                    <a:schemeClr val="accent2"/>
                  </a:solidFill>
                </a:rPr>
                <a:t>In this E-book, we’ll review: </a:t>
              </a:r>
            </a:p>
            <a:p>
              <a:pPr marL="36576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Trends in response rates by topics and regions to help in your copywriting strategy. </a:t>
              </a:r>
            </a:p>
            <a:p>
              <a:pPr marL="36576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Topical trends of engagement and what IT pros are looking for </a:t>
              </a:r>
              <a:br>
                <a:rPr lang="en-US" sz="1200" b="0" dirty="0">
                  <a:solidFill>
                    <a:schemeClr val="tx1">
                      <a:lumMod val="75000"/>
                      <a:lumOff val="25000"/>
                    </a:schemeClr>
                  </a:solidFill>
                </a:rPr>
              </a:br>
              <a:r>
                <a:rPr lang="en-US" sz="1200" b="0" dirty="0">
                  <a:solidFill>
                    <a:schemeClr val="tx1">
                      <a:lumMod val="75000"/>
                      <a:lumOff val="25000"/>
                    </a:schemeClr>
                  </a:solidFill>
                </a:rPr>
                <a:t>in content.</a:t>
              </a:r>
            </a:p>
            <a:p>
              <a:pPr marL="36576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Tips and tricks for getting the email open including exercises </a:t>
              </a:r>
              <a:br>
                <a:rPr lang="en-US" sz="1200" b="0" dirty="0">
                  <a:solidFill>
                    <a:schemeClr val="tx1">
                      <a:lumMod val="75000"/>
                      <a:lumOff val="25000"/>
                    </a:schemeClr>
                  </a:solidFill>
                </a:rPr>
              </a:br>
              <a:r>
                <a:rPr lang="en-US" sz="1200" b="0" dirty="0">
                  <a:solidFill>
                    <a:schemeClr val="tx1">
                      <a:lumMod val="75000"/>
                      <a:lumOff val="25000"/>
                    </a:schemeClr>
                  </a:solidFill>
                </a:rPr>
                <a:t>in thinking beyond the obvious.</a:t>
              </a:r>
            </a:p>
            <a:p>
              <a:pPr marL="36576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Email design strategies and tips on landing page building.</a:t>
              </a:r>
            </a:p>
          </p:txBody>
        </p:sp>
      </p:grpSp>
    </p:spTree>
    <p:extLst>
      <p:ext uri="{BB962C8B-B14F-4D97-AF65-F5344CB8AC3E}">
        <p14:creationId xmlns:p14="http://schemas.microsoft.com/office/powerpoint/2010/main" val="3409148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pic>
        <p:nvPicPr>
          <p:cNvPr id="7" name="Picture Placeholder 5">
            <a:extLst>
              <a:ext uri="{FF2B5EF4-FFF2-40B4-BE49-F238E27FC236}">
                <a16:creationId xmlns:a16="http://schemas.microsoft.com/office/drawing/2014/main" id="{6D34E3C1-4304-D217-3B10-9FD43614846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6895" y="-32004"/>
            <a:ext cx="12307824" cy="6922008"/>
          </a:xfrm>
          <a:prstGeom prst="rect">
            <a:avLst/>
          </a:prstGeom>
        </p:spPr>
      </p:pic>
      <p:grpSp>
        <p:nvGrpSpPr>
          <p:cNvPr id="13" name="Group 12">
            <a:extLst>
              <a:ext uri="{FF2B5EF4-FFF2-40B4-BE49-F238E27FC236}">
                <a16:creationId xmlns:a16="http://schemas.microsoft.com/office/drawing/2014/main" id="{12ECD514-53DF-5192-995D-B4422E38911C}"/>
              </a:ext>
            </a:extLst>
          </p:cNvPr>
          <p:cNvGrpSpPr/>
          <p:nvPr userDrawn="1"/>
        </p:nvGrpSpPr>
        <p:grpSpPr>
          <a:xfrm>
            <a:off x="6327648" y="822960"/>
            <a:ext cx="5413248" cy="5212080"/>
            <a:chOff x="4981074" y="797045"/>
            <a:chExt cx="6031831" cy="5212080"/>
          </a:xfrm>
        </p:grpSpPr>
        <p:sp>
          <p:nvSpPr>
            <p:cNvPr id="14" name="Rectangle 13">
              <a:extLst>
                <a:ext uri="{FF2B5EF4-FFF2-40B4-BE49-F238E27FC236}">
                  <a16:creationId xmlns:a16="http://schemas.microsoft.com/office/drawing/2014/main" id="{3B11E180-10D0-E965-B5D9-D48B275261FA}"/>
                </a:ext>
              </a:extLst>
            </p:cNvPr>
            <p:cNvSpPr/>
            <p:nvPr userDrawn="1"/>
          </p:nvSpPr>
          <p:spPr>
            <a:xfrm>
              <a:off x="4981074" y="797045"/>
              <a:ext cx="6031831" cy="5212080"/>
            </a:xfrm>
            <a:prstGeom prst="rect">
              <a:avLst/>
            </a:prstGeom>
            <a:solidFill>
              <a:srgbClr val="F5F5F5">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9FE051BE-4DF5-CA86-9B2E-5774F767A14C}"/>
                </a:ext>
              </a:extLst>
            </p:cNvPr>
            <p:cNvSpPr txBox="1"/>
            <p:nvPr userDrawn="1"/>
          </p:nvSpPr>
          <p:spPr>
            <a:xfrm>
              <a:off x="4981074" y="797045"/>
              <a:ext cx="6031831" cy="4773230"/>
            </a:xfrm>
            <a:prstGeom prst="rect">
              <a:avLst/>
            </a:prstGeom>
            <a:noFill/>
          </p:spPr>
          <p:txBody>
            <a:bodyPr wrap="square" lIns="274320" tIns="274320" rIns="274320" bIns="0" numCol="1" spcCol="457200" rtlCol="0">
              <a:spAutoFit/>
            </a:bodyPr>
            <a:lstStyle/>
            <a:p>
              <a:pPr marL="0" indent="0">
                <a:lnSpc>
                  <a:spcPct val="110000"/>
                </a:lnSpc>
                <a:spcAft>
                  <a:spcPts val="1200"/>
                </a:spcAft>
                <a:buClr>
                  <a:schemeClr val="accent2"/>
                </a:buClr>
                <a:buFont typeface="Arial" panose="020B0604020202020204" pitchFamily="34" charset="0"/>
                <a:buNone/>
                <a:tabLst/>
              </a:pPr>
              <a:r>
                <a:rPr lang="en-US" sz="1400" b="1" dirty="0">
                  <a:solidFill>
                    <a:schemeClr val="accent2"/>
                  </a:solidFill>
                </a:rPr>
                <a:t>In 2021, 83% of European IT professionals stated they were receiving more online messages from vendors than in 2019. 60% stated they were receiving more email than the 2 years prior. </a:t>
              </a:r>
              <a:r>
                <a:rPr lang="en-US" sz="1200" b="0" dirty="0">
                  <a:solidFill>
                    <a:schemeClr val="tx1">
                      <a:lumMod val="75000"/>
                      <a:lumOff val="25000"/>
                    </a:schemeClr>
                  </a:solidFill>
                </a:rPr>
                <a:t>As the digital landscape expands, and the more targeted we become, the hard it is to get an engagement from a potential prospect.  </a:t>
              </a:r>
            </a:p>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The bad news is that now marketers have to be perfectionists in their copywriting strategy, the good news is that TechTarget has a lot of data and expertise to help you design and execute it. </a:t>
              </a:r>
            </a:p>
            <a:p>
              <a:pPr marL="0" indent="0">
                <a:lnSpc>
                  <a:spcPct val="110000"/>
                </a:lnSpc>
                <a:spcAft>
                  <a:spcPts val="1200"/>
                </a:spcAft>
                <a:buClr>
                  <a:schemeClr val="accent2"/>
                </a:buClr>
                <a:buFont typeface="Arial" panose="020B0604020202020204" pitchFamily="34" charset="0"/>
                <a:buNone/>
                <a:tabLst/>
              </a:pPr>
              <a:r>
                <a:rPr lang="en-US" sz="1200" b="1" dirty="0">
                  <a:solidFill>
                    <a:schemeClr val="accent2"/>
                  </a:solidFill>
                </a:rPr>
                <a:t>In this E-book, we’ll review: </a:t>
              </a:r>
            </a:p>
            <a:p>
              <a:pPr marL="36576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Trends in response rates by topics and regions to help in your copywriting strategy. </a:t>
              </a:r>
            </a:p>
            <a:p>
              <a:pPr marL="36576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Topical trends of engagement and what IT pros are looking for </a:t>
              </a:r>
              <a:br>
                <a:rPr lang="en-US" sz="1200" b="0" dirty="0">
                  <a:solidFill>
                    <a:schemeClr val="tx1">
                      <a:lumMod val="75000"/>
                      <a:lumOff val="25000"/>
                    </a:schemeClr>
                  </a:solidFill>
                </a:rPr>
              </a:br>
              <a:r>
                <a:rPr lang="en-US" sz="1200" b="0" dirty="0">
                  <a:solidFill>
                    <a:schemeClr val="tx1">
                      <a:lumMod val="75000"/>
                      <a:lumOff val="25000"/>
                    </a:schemeClr>
                  </a:solidFill>
                </a:rPr>
                <a:t>in content.</a:t>
              </a:r>
            </a:p>
            <a:p>
              <a:pPr marL="36576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Tips and tricks for getting the email open including exercises </a:t>
              </a:r>
              <a:br>
                <a:rPr lang="en-US" sz="1200" b="0" dirty="0">
                  <a:solidFill>
                    <a:schemeClr val="tx1">
                      <a:lumMod val="75000"/>
                      <a:lumOff val="25000"/>
                    </a:schemeClr>
                  </a:solidFill>
                </a:rPr>
              </a:br>
              <a:r>
                <a:rPr lang="en-US" sz="1200" b="0" dirty="0">
                  <a:solidFill>
                    <a:schemeClr val="tx1">
                      <a:lumMod val="75000"/>
                      <a:lumOff val="25000"/>
                    </a:schemeClr>
                  </a:solidFill>
                </a:rPr>
                <a:t>in thinking beyond the obvious.</a:t>
              </a:r>
            </a:p>
            <a:p>
              <a:pPr marL="365760" indent="-182880">
                <a:lnSpc>
                  <a:spcPct val="110000"/>
                </a:lnSpc>
                <a:spcAft>
                  <a:spcPts val="1200"/>
                </a:spcAft>
                <a:buClr>
                  <a:schemeClr val="accent2"/>
                </a:buClr>
                <a:buFont typeface="Arial" panose="020B0604020202020204" pitchFamily="34" charset="0"/>
                <a:buChar char="•"/>
                <a:tabLst/>
              </a:pPr>
              <a:r>
                <a:rPr lang="en-US" sz="1200" b="0" dirty="0">
                  <a:solidFill>
                    <a:schemeClr val="tx1">
                      <a:lumMod val="75000"/>
                      <a:lumOff val="25000"/>
                    </a:schemeClr>
                  </a:solidFill>
                </a:rPr>
                <a:t>Email design strategies and tips on landing page building.</a:t>
              </a:r>
            </a:p>
          </p:txBody>
        </p:sp>
      </p:grpSp>
      <p:sp>
        <p:nvSpPr>
          <p:cNvPr id="10" name="TextBox 9">
            <a:extLst>
              <a:ext uri="{FF2B5EF4-FFF2-40B4-BE49-F238E27FC236}">
                <a16:creationId xmlns:a16="http://schemas.microsoft.com/office/drawing/2014/main" id="{5D298C9B-D473-BD5E-6922-0FFC88FF9886}"/>
              </a:ext>
            </a:extLst>
          </p:cNvPr>
          <p:cNvSpPr txBox="1"/>
          <p:nvPr userDrawn="1"/>
        </p:nvSpPr>
        <p:spPr>
          <a:xfrm>
            <a:off x="457200" y="2743200"/>
            <a:ext cx="4937760" cy="1661993"/>
          </a:xfrm>
          <a:prstGeom prst="rect">
            <a:avLst/>
          </a:prstGeom>
          <a:noFill/>
        </p:spPr>
        <p:txBody>
          <a:bodyPr wrap="square" lIns="0" tIns="0" rIns="0" bIns="0" rtlCol="0" anchor="t" anchorCtr="0">
            <a:spAutoFit/>
          </a:bodyPr>
          <a:lstStyle/>
          <a:p>
            <a:pPr>
              <a:lnSpc>
                <a:spcPct val="90000"/>
              </a:lnSpc>
            </a:pPr>
            <a:r>
              <a:rPr lang="en-US" sz="4000" b="1" kern="100" spc="-20" baseline="0" dirty="0">
                <a:solidFill>
                  <a:schemeClr val="bg1"/>
                </a:solidFill>
                <a:effectLst>
                  <a:outerShdw blurRad="190500" dist="50800" dir="5400000" algn="ctr" rotWithShape="0">
                    <a:schemeClr val="tx1">
                      <a:alpha val="50000"/>
                    </a:schemeClr>
                  </a:outerShdw>
                </a:effectLst>
                <a:latin typeface="Arial" panose="020B0604020202020204" pitchFamily="34" charset="0"/>
              </a:rPr>
              <a:t>Topical and Regional Trends in European response</a:t>
            </a:r>
          </a:p>
        </p:txBody>
      </p:sp>
      <p:pic>
        <p:nvPicPr>
          <p:cNvPr id="16" name="Picture 15">
            <a:extLst>
              <a:ext uri="{FF2B5EF4-FFF2-40B4-BE49-F238E27FC236}">
                <a16:creationId xmlns:a16="http://schemas.microsoft.com/office/drawing/2014/main" id="{F000B862-4E41-FE04-C0A7-90283E64BA97}"/>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320040" y="6104590"/>
            <a:ext cx="1991319" cy="594630"/>
          </a:xfrm>
          <a:prstGeom prst="rect">
            <a:avLst/>
          </a:prstGeom>
        </p:spPr>
      </p:pic>
    </p:spTree>
    <p:extLst>
      <p:ext uri="{BB962C8B-B14F-4D97-AF65-F5344CB8AC3E}">
        <p14:creationId xmlns:p14="http://schemas.microsoft.com/office/powerpoint/2010/main" val="115896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hasCustomPrompt="1"/>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r>
              <a:rPr lang="en-US" dirty="0"/>
              <a:t>Source: 2022 IT Priorities Europe | n=848</a:t>
            </a:r>
          </a:p>
        </p:txBody>
      </p:sp>
      <p:sp>
        <p:nvSpPr>
          <p:cNvPr id="7" name="TextBox 6">
            <a:extLst>
              <a:ext uri="{FF2B5EF4-FFF2-40B4-BE49-F238E27FC236}">
                <a16:creationId xmlns:a16="http://schemas.microsoft.com/office/drawing/2014/main" id="{D6C61E26-3064-2745-8A47-996B738FC951}"/>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grpSp>
        <p:nvGrpSpPr>
          <p:cNvPr id="4" name="Group 3">
            <a:extLst>
              <a:ext uri="{FF2B5EF4-FFF2-40B4-BE49-F238E27FC236}">
                <a16:creationId xmlns:a16="http://schemas.microsoft.com/office/drawing/2014/main" id="{1C495F18-1109-1CC4-79BF-E68C4744969F}"/>
              </a:ext>
            </a:extLst>
          </p:cNvPr>
          <p:cNvGrpSpPr/>
          <p:nvPr userDrawn="1"/>
        </p:nvGrpSpPr>
        <p:grpSpPr>
          <a:xfrm>
            <a:off x="453554" y="1591056"/>
            <a:ext cx="11274851" cy="4316126"/>
            <a:chOff x="453554" y="1395603"/>
            <a:chExt cx="11274851" cy="4316126"/>
          </a:xfrm>
        </p:grpSpPr>
        <p:sp>
          <p:nvSpPr>
            <p:cNvPr id="18" name="Rectangle 17">
              <a:extLst>
                <a:ext uri="{FF2B5EF4-FFF2-40B4-BE49-F238E27FC236}">
                  <a16:creationId xmlns:a16="http://schemas.microsoft.com/office/drawing/2014/main" id="{3ED48743-BA48-188D-CD0A-F7E2FA4FE1CA}"/>
                </a:ext>
              </a:extLst>
            </p:cNvPr>
            <p:cNvSpPr/>
            <p:nvPr/>
          </p:nvSpPr>
          <p:spPr>
            <a:xfrm>
              <a:off x="6196285" y="2264283"/>
              <a:ext cx="5532120" cy="687496"/>
            </a:xfrm>
            <a:prstGeom prst="rect">
              <a:avLst/>
            </a:prstGeom>
            <a:solidFill>
              <a:srgbClr val="F5F5F5"/>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109728" rIns="182880" bIns="182880" rtlCol="0" anchor="ctr" anchorCtr="0">
              <a:noAutofit/>
            </a:bodyPr>
            <a:lstStyle/>
            <a:p>
              <a:pPr>
                <a:lnSpc>
                  <a:spcPct val="90000"/>
                </a:lnSpc>
                <a:spcAft>
                  <a:spcPts val="300"/>
                </a:spcAft>
              </a:pPr>
              <a:r>
                <a:rPr lang="en-US" sz="1200" b="1" kern="100" spc="-20" dirty="0">
                  <a:solidFill>
                    <a:schemeClr val="accent1"/>
                  </a:solidFill>
                </a:rPr>
                <a:t>39% of European orgs describe themselves as “cloud-first”. </a:t>
              </a:r>
            </a:p>
            <a:p>
              <a:pPr>
                <a:lnSpc>
                  <a:spcPct val="110000"/>
                </a:lnSpc>
                <a:spcAft>
                  <a:spcPts val="300"/>
                </a:spcAft>
              </a:pPr>
              <a:r>
                <a:rPr lang="en-US" sz="1200" kern="100" spc="-20" dirty="0">
                  <a:solidFill>
                    <a:schemeClr val="tx1">
                      <a:lumMod val="75000"/>
                      <a:lumOff val="25000"/>
                    </a:schemeClr>
                  </a:solidFill>
                </a:rPr>
                <a:t>These respondents also have </a:t>
              </a:r>
              <a:r>
                <a:rPr lang="en-US" sz="1200" b="1" kern="100" spc="-20" dirty="0">
                  <a:solidFill>
                    <a:schemeClr val="tx1">
                      <a:lumMod val="75000"/>
                      <a:lumOff val="25000"/>
                    </a:schemeClr>
                  </a:solidFill>
                </a:rPr>
                <a:t>the most aggressive spending plans </a:t>
              </a:r>
              <a:r>
                <a:rPr lang="en-US" sz="1200" kern="100" spc="-20" dirty="0">
                  <a:solidFill>
                    <a:schemeClr val="tx1">
                      <a:lumMod val="75000"/>
                      <a:lumOff val="25000"/>
                    </a:schemeClr>
                  </a:solidFill>
                </a:rPr>
                <a:t>for 2022.</a:t>
              </a:r>
              <a:endParaRPr lang="en-US" sz="1200" kern="100" spc="-20" dirty="0">
                <a:solidFill>
                  <a:schemeClr val="tx1">
                    <a:lumMod val="75000"/>
                    <a:lumOff val="25000"/>
                  </a:schemeClr>
                </a:solidFill>
                <a:cs typeface="Arial"/>
              </a:endParaRPr>
            </a:p>
          </p:txBody>
        </p:sp>
        <p:sp>
          <p:nvSpPr>
            <p:cNvPr id="19" name="Rectangle 18">
              <a:extLst>
                <a:ext uri="{FF2B5EF4-FFF2-40B4-BE49-F238E27FC236}">
                  <a16:creationId xmlns:a16="http://schemas.microsoft.com/office/drawing/2014/main" id="{7A953EE6-FC06-FA46-2E2C-84F0D1776AE4}"/>
                </a:ext>
              </a:extLst>
            </p:cNvPr>
            <p:cNvSpPr/>
            <p:nvPr/>
          </p:nvSpPr>
          <p:spPr>
            <a:xfrm>
              <a:off x="453554" y="4525635"/>
              <a:ext cx="5532120" cy="1186094"/>
            </a:xfrm>
            <a:prstGeom prst="rect">
              <a:avLst/>
            </a:prstGeom>
            <a:solidFill>
              <a:srgbClr val="F5F5F5"/>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182880" rIns="182880" bIns="365760" rtlCol="0" anchor="ctr" anchorCtr="0">
              <a:noAutofit/>
            </a:bodyPr>
            <a:lstStyle/>
            <a:p>
              <a:pPr>
                <a:lnSpc>
                  <a:spcPct val="110000"/>
                </a:lnSpc>
                <a:spcAft>
                  <a:spcPts val="300"/>
                </a:spcAft>
              </a:pPr>
              <a:r>
                <a:rPr lang="en-US" sz="1200" b="1" kern="100" spc="-20" dirty="0">
                  <a:solidFill>
                    <a:schemeClr val="accent1"/>
                  </a:solidFill>
                </a:rPr>
                <a:t>The Future of Work is a major investment area.</a:t>
              </a:r>
            </a:p>
            <a:p>
              <a:pPr>
                <a:lnSpc>
                  <a:spcPct val="110000"/>
                </a:lnSpc>
                <a:spcAft>
                  <a:spcPts val="300"/>
                </a:spcAft>
              </a:pPr>
              <a:r>
                <a:rPr lang="en-US" sz="1200" b="1" kern="100" spc="-20" dirty="0">
                  <a:solidFill>
                    <a:schemeClr val="tx1">
                      <a:lumMod val="75000"/>
                      <a:lumOff val="25000"/>
                    </a:schemeClr>
                  </a:solidFill>
                </a:rPr>
                <a:t>87% </a:t>
              </a:r>
              <a:r>
                <a:rPr lang="en-US" sz="1200" kern="100" spc="-20" dirty="0">
                  <a:solidFill>
                    <a:schemeClr val="tx1">
                      <a:lumMod val="75000"/>
                      <a:lumOff val="25000"/>
                    </a:schemeClr>
                  </a:solidFill>
                </a:rPr>
                <a:t>of European organizations are investing in the “the future </a:t>
              </a:r>
              <a:br>
                <a:rPr lang="en-US" sz="1200" kern="100" spc="-20" dirty="0">
                  <a:solidFill>
                    <a:schemeClr val="tx1">
                      <a:lumMod val="75000"/>
                      <a:lumOff val="25000"/>
                    </a:schemeClr>
                  </a:solidFill>
                </a:rPr>
              </a:br>
              <a:r>
                <a:rPr lang="en-US" sz="1200" kern="100" spc="-20" dirty="0">
                  <a:solidFill>
                    <a:schemeClr val="tx1">
                      <a:lumMod val="75000"/>
                      <a:lumOff val="25000"/>
                    </a:schemeClr>
                  </a:solidFill>
                </a:rPr>
                <a:t>of work,” and </a:t>
              </a:r>
              <a:r>
                <a:rPr lang="en-US" sz="1200" b="1" kern="100" spc="-20" dirty="0">
                  <a:solidFill>
                    <a:schemeClr val="tx1">
                      <a:lumMod val="75000"/>
                      <a:lumOff val="25000"/>
                    </a:schemeClr>
                  </a:solidFill>
                </a:rPr>
                <a:t>1-in-4</a:t>
              </a:r>
              <a:r>
                <a:rPr lang="en-US" sz="1200" kern="100" spc="-20" dirty="0">
                  <a:solidFill>
                    <a:schemeClr val="tx1">
                      <a:lumMod val="75000"/>
                      <a:lumOff val="25000"/>
                    </a:schemeClr>
                  </a:solidFill>
                </a:rPr>
                <a:t> are investing aggressively/proactively.</a:t>
              </a:r>
            </a:p>
          </p:txBody>
        </p:sp>
        <p:sp>
          <p:nvSpPr>
            <p:cNvPr id="20" name="Rectangle 19">
              <a:extLst>
                <a:ext uri="{FF2B5EF4-FFF2-40B4-BE49-F238E27FC236}">
                  <a16:creationId xmlns:a16="http://schemas.microsoft.com/office/drawing/2014/main" id="{C26CC3B7-DDB7-98D7-66CE-47F20841D41D}"/>
                </a:ext>
              </a:extLst>
            </p:cNvPr>
            <p:cNvSpPr/>
            <p:nvPr/>
          </p:nvSpPr>
          <p:spPr>
            <a:xfrm>
              <a:off x="453555" y="1395603"/>
              <a:ext cx="5532120" cy="1389226"/>
            </a:xfrm>
            <a:prstGeom prst="rect">
              <a:avLst/>
            </a:prstGeom>
            <a:solidFill>
              <a:srgbClr val="F5F5F5"/>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182880" rIns="182880" bIns="365760" rtlCol="0" anchor="ctr" anchorCtr="0">
              <a:noAutofit/>
            </a:bodyPr>
            <a:lstStyle/>
            <a:p>
              <a:pPr>
                <a:lnSpc>
                  <a:spcPct val="110000"/>
                </a:lnSpc>
                <a:spcAft>
                  <a:spcPts val="300"/>
                </a:spcAft>
              </a:pPr>
              <a:r>
                <a:rPr lang="en-US" sz="1200" b="1" kern="100" spc="-20" dirty="0">
                  <a:solidFill>
                    <a:schemeClr val="accent1"/>
                  </a:solidFill>
                </a:rPr>
                <a:t>2022 is going to be a good year.</a:t>
              </a:r>
            </a:p>
            <a:p>
              <a:pPr>
                <a:lnSpc>
                  <a:spcPct val="110000"/>
                </a:lnSpc>
                <a:spcAft>
                  <a:spcPts val="300"/>
                </a:spcAft>
              </a:pPr>
              <a:r>
                <a:rPr lang="en-US" sz="1200" kern="100" spc="-20" dirty="0">
                  <a:solidFill>
                    <a:schemeClr val="tx1">
                      <a:lumMod val="75000"/>
                      <a:lumOff val="25000"/>
                    </a:schemeClr>
                  </a:solidFill>
                </a:rPr>
                <a:t>While the pandemic delayed or disrupted many projects (especially </a:t>
              </a:r>
              <a:br>
                <a:rPr lang="en-US" sz="1200" kern="100" spc="-20" dirty="0">
                  <a:solidFill>
                    <a:schemeClr val="tx1">
                      <a:lumMod val="75000"/>
                      <a:lumOff val="25000"/>
                    </a:schemeClr>
                  </a:solidFill>
                </a:rPr>
              </a:br>
              <a:r>
                <a:rPr lang="en-US" sz="1200" kern="100" spc="-20" dirty="0">
                  <a:solidFill>
                    <a:schemeClr val="tx1">
                      <a:lumMod val="75000"/>
                      <a:lumOff val="25000"/>
                    </a:schemeClr>
                  </a:solidFill>
                </a:rPr>
                <a:t>“on-premises” projects), </a:t>
              </a:r>
              <a:r>
                <a:rPr lang="en-US" sz="1200" b="1" kern="100" spc="-20" dirty="0">
                  <a:solidFill>
                    <a:schemeClr val="tx1">
                      <a:lumMod val="75000"/>
                      <a:lumOff val="25000"/>
                    </a:schemeClr>
                  </a:solidFill>
                </a:rPr>
                <a:t>2022 plans point to a recovery at or above </a:t>
              </a:r>
              <a:br>
                <a:rPr lang="en-US" sz="1200" b="1" kern="100" spc="-20" dirty="0">
                  <a:solidFill>
                    <a:schemeClr val="tx1">
                      <a:lumMod val="75000"/>
                      <a:lumOff val="25000"/>
                    </a:schemeClr>
                  </a:solidFill>
                </a:rPr>
              </a:br>
              <a:r>
                <a:rPr lang="en-US" sz="1200" b="1" kern="100" spc="-20" dirty="0">
                  <a:solidFill>
                    <a:schemeClr val="tx1">
                      <a:lumMod val="75000"/>
                      <a:lumOff val="25000"/>
                    </a:schemeClr>
                  </a:solidFill>
                </a:rPr>
                <a:t>pre-pandemic levels.</a:t>
              </a:r>
              <a:endParaRPr lang="en-US" sz="1200" b="1" kern="100" spc="-20" dirty="0">
                <a:solidFill>
                  <a:schemeClr val="tx1">
                    <a:lumMod val="75000"/>
                    <a:lumOff val="25000"/>
                  </a:schemeClr>
                </a:solidFill>
                <a:cs typeface="Arial"/>
              </a:endParaRPr>
            </a:p>
          </p:txBody>
        </p:sp>
        <p:sp>
          <p:nvSpPr>
            <p:cNvPr id="21" name="Rectangle 20">
              <a:extLst>
                <a:ext uri="{FF2B5EF4-FFF2-40B4-BE49-F238E27FC236}">
                  <a16:creationId xmlns:a16="http://schemas.microsoft.com/office/drawing/2014/main" id="{0F14EB99-2CFC-74BF-E571-7E1CB47B8345}"/>
                </a:ext>
              </a:extLst>
            </p:cNvPr>
            <p:cNvSpPr/>
            <p:nvPr/>
          </p:nvSpPr>
          <p:spPr>
            <a:xfrm>
              <a:off x="453554" y="3062185"/>
              <a:ext cx="5532120" cy="1186094"/>
            </a:xfrm>
            <a:prstGeom prst="rect">
              <a:avLst/>
            </a:prstGeom>
            <a:solidFill>
              <a:srgbClr val="F5F5F5"/>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182880" rIns="182880" bIns="365760" rtlCol="0" anchor="ctr" anchorCtr="0">
              <a:noAutofit/>
            </a:bodyPr>
            <a:lstStyle/>
            <a:p>
              <a:pPr>
                <a:lnSpc>
                  <a:spcPct val="110000"/>
                </a:lnSpc>
                <a:spcAft>
                  <a:spcPts val="300"/>
                </a:spcAft>
              </a:pPr>
              <a:r>
                <a:rPr lang="en-US" sz="1200" b="1" kern="100" spc="-20" dirty="0">
                  <a:solidFill>
                    <a:schemeClr val="accent1"/>
                  </a:solidFill>
                </a:rPr>
                <a:t>Security is everyone’s job.</a:t>
              </a:r>
            </a:p>
            <a:p>
              <a:pPr>
                <a:lnSpc>
                  <a:spcPct val="110000"/>
                </a:lnSpc>
                <a:spcAft>
                  <a:spcPts val="300"/>
                </a:spcAft>
              </a:pPr>
              <a:r>
                <a:rPr lang="en-US" sz="1200" b="1" kern="100" spc="-20" dirty="0">
                  <a:solidFill>
                    <a:schemeClr val="tx1">
                      <a:lumMod val="75000"/>
                      <a:lumOff val="25000"/>
                    </a:schemeClr>
                  </a:solidFill>
                </a:rPr>
                <a:t>Security won big in redirected attention</a:t>
              </a:r>
              <a:r>
                <a:rPr lang="en-US" sz="1200" kern="100" spc="-20" dirty="0">
                  <a:solidFill>
                    <a:schemeClr val="tx1">
                      <a:lumMod val="75000"/>
                      <a:lumOff val="25000"/>
                    </a:schemeClr>
                  </a:solidFill>
                </a:rPr>
                <a:t>: 57% agree that security is more important for 2022, due to changes driven by the pandemic.</a:t>
              </a:r>
              <a:endParaRPr lang="en-US" sz="1200" kern="100" spc="-20" dirty="0">
                <a:solidFill>
                  <a:schemeClr val="tx1">
                    <a:lumMod val="75000"/>
                    <a:lumOff val="25000"/>
                  </a:schemeClr>
                </a:solidFill>
                <a:cs typeface="Arial"/>
              </a:endParaRPr>
            </a:p>
          </p:txBody>
        </p:sp>
        <p:sp>
          <p:nvSpPr>
            <p:cNvPr id="17" name="Rectangle 16">
              <a:extLst>
                <a:ext uri="{FF2B5EF4-FFF2-40B4-BE49-F238E27FC236}">
                  <a16:creationId xmlns:a16="http://schemas.microsoft.com/office/drawing/2014/main" id="{A162C98B-558B-E218-17EB-A9B6B54E9BEE}"/>
                </a:ext>
              </a:extLst>
            </p:cNvPr>
            <p:cNvSpPr/>
            <p:nvPr/>
          </p:nvSpPr>
          <p:spPr>
            <a:xfrm>
              <a:off x="6196285" y="3123819"/>
              <a:ext cx="5532120" cy="853695"/>
            </a:xfrm>
            <a:prstGeom prst="rect">
              <a:avLst/>
            </a:prstGeom>
            <a:solidFill>
              <a:srgbClr val="F5F5F5"/>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109728" rIns="182880" bIns="182880" rtlCol="0" anchor="ctr" anchorCtr="0">
              <a:noAutofit/>
            </a:bodyPr>
            <a:lstStyle/>
            <a:p>
              <a:pPr>
                <a:lnSpc>
                  <a:spcPct val="90000"/>
                </a:lnSpc>
                <a:spcAft>
                  <a:spcPts val="300"/>
                </a:spcAft>
              </a:pPr>
              <a:r>
                <a:rPr lang="en-US" sz="1200" b="1" kern="100" spc="-20" dirty="0">
                  <a:solidFill>
                    <a:schemeClr val="accent1"/>
                  </a:solidFill>
                </a:rPr>
                <a:t>Partnering with Managed Service Providers (MSPs)</a:t>
              </a:r>
              <a:br>
                <a:rPr lang="en-US" sz="1200" b="1" kern="100" spc="-20" dirty="0">
                  <a:solidFill>
                    <a:schemeClr val="accent1"/>
                  </a:solidFill>
                </a:rPr>
              </a:br>
              <a:r>
                <a:rPr lang="en-US" sz="1200" b="1" kern="100" spc="-20" dirty="0">
                  <a:solidFill>
                    <a:schemeClr val="accent1"/>
                  </a:solidFill>
                </a:rPr>
                <a:t>is an established Strategy for end users.</a:t>
              </a:r>
            </a:p>
            <a:p>
              <a:pPr>
                <a:lnSpc>
                  <a:spcPct val="110000"/>
                </a:lnSpc>
                <a:spcAft>
                  <a:spcPts val="300"/>
                </a:spcAft>
              </a:pPr>
              <a:r>
                <a:rPr lang="en-US" sz="1200" b="1" kern="100" spc="-20" dirty="0">
                  <a:solidFill>
                    <a:schemeClr val="tx1">
                      <a:lumMod val="75000"/>
                      <a:lumOff val="25000"/>
                    </a:schemeClr>
                  </a:solidFill>
                </a:rPr>
                <a:t>86% </a:t>
              </a:r>
              <a:r>
                <a:rPr lang="en-US" sz="1200" kern="100" spc="-20" dirty="0">
                  <a:solidFill>
                    <a:schemeClr val="tx1">
                      <a:lumMod val="75000"/>
                      <a:lumOff val="25000"/>
                    </a:schemeClr>
                  </a:solidFill>
                </a:rPr>
                <a:t>are planning to use MSPs in 2022 (up from 75% in 2021). </a:t>
              </a:r>
            </a:p>
          </p:txBody>
        </p:sp>
        <p:sp>
          <p:nvSpPr>
            <p:cNvPr id="14" name="Rectangle 13">
              <a:extLst>
                <a:ext uri="{FF2B5EF4-FFF2-40B4-BE49-F238E27FC236}">
                  <a16:creationId xmlns:a16="http://schemas.microsoft.com/office/drawing/2014/main" id="{6FD2483B-2C4F-049C-9B47-0D767C244163}"/>
                </a:ext>
              </a:extLst>
            </p:cNvPr>
            <p:cNvSpPr/>
            <p:nvPr/>
          </p:nvSpPr>
          <p:spPr>
            <a:xfrm>
              <a:off x="6196285" y="1395603"/>
              <a:ext cx="5532120" cy="685957"/>
            </a:xfrm>
            <a:prstGeom prst="rect">
              <a:avLst/>
            </a:prstGeom>
            <a:solidFill>
              <a:srgbClr val="F5F5F5"/>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109728" rIns="182880" bIns="182880" rtlCol="0" anchor="ctr" anchorCtr="0">
              <a:noAutofit/>
            </a:bodyPr>
            <a:lstStyle/>
            <a:p>
              <a:pPr>
                <a:lnSpc>
                  <a:spcPct val="110000"/>
                </a:lnSpc>
                <a:spcAft>
                  <a:spcPts val="300"/>
                </a:spcAft>
              </a:pPr>
              <a:r>
                <a:rPr lang="en-US" sz="1200" b="1" kern="100" spc="-20" dirty="0">
                  <a:solidFill>
                    <a:schemeClr val="accent1"/>
                  </a:solidFill>
                </a:rPr>
                <a:t>Automation</a:t>
              </a:r>
              <a:r>
                <a:rPr lang="en-US" sz="1200" kern="100" spc="-20" dirty="0">
                  <a:solidFill>
                    <a:schemeClr val="accent5"/>
                  </a:solidFill>
                </a:rPr>
                <a:t> </a:t>
              </a:r>
              <a:r>
                <a:rPr lang="en-US" sz="1200" kern="100" spc="-20" dirty="0">
                  <a:solidFill>
                    <a:schemeClr val="tx1">
                      <a:lumMod val="75000"/>
                      <a:lumOff val="25000"/>
                    </a:schemeClr>
                  </a:solidFill>
                </a:rPr>
                <a:t>is a top priority for </a:t>
              </a:r>
              <a:r>
                <a:rPr lang="en-US" sz="1200" b="1" kern="100" spc="-20" dirty="0">
                  <a:solidFill>
                    <a:schemeClr val="tx1">
                      <a:lumMod val="75000"/>
                      <a:lumOff val="25000"/>
                    </a:schemeClr>
                  </a:solidFill>
                </a:rPr>
                <a:t>both</a:t>
              </a:r>
              <a:r>
                <a:rPr lang="en-US" sz="1200" kern="100" spc="-20" dirty="0">
                  <a:solidFill>
                    <a:schemeClr val="tx1">
                      <a:lumMod val="75000"/>
                      <a:lumOff val="25000"/>
                    </a:schemeClr>
                  </a:solidFill>
                </a:rPr>
                <a:t> </a:t>
              </a:r>
              <a:r>
                <a:rPr lang="en-US" sz="1200" b="1" kern="100" spc="-20" dirty="0">
                  <a:solidFill>
                    <a:schemeClr val="tx1">
                      <a:lumMod val="75000"/>
                      <a:lumOff val="25000"/>
                    </a:schemeClr>
                  </a:solidFill>
                </a:rPr>
                <a:t>business</a:t>
              </a:r>
              <a:r>
                <a:rPr lang="en-US" sz="1200" kern="100" spc="-20" dirty="0">
                  <a:solidFill>
                    <a:schemeClr val="tx1">
                      <a:lumMod val="75000"/>
                      <a:lumOff val="25000"/>
                    </a:schemeClr>
                  </a:solidFill>
                </a:rPr>
                <a:t> </a:t>
              </a:r>
              <a:r>
                <a:rPr lang="en-US" sz="1200" b="1" kern="100" spc="-20" dirty="0">
                  <a:solidFill>
                    <a:schemeClr val="tx1">
                      <a:lumMod val="75000"/>
                      <a:lumOff val="25000"/>
                    </a:schemeClr>
                  </a:solidFill>
                </a:rPr>
                <a:t>and</a:t>
              </a:r>
              <a:r>
                <a:rPr lang="en-US" sz="1200" kern="100" spc="-20" dirty="0">
                  <a:solidFill>
                    <a:schemeClr val="tx1">
                      <a:lumMod val="75000"/>
                      <a:lumOff val="25000"/>
                    </a:schemeClr>
                  </a:solidFill>
                </a:rPr>
                <a:t> </a:t>
              </a:r>
              <a:r>
                <a:rPr lang="en-US" sz="1200" b="1" kern="100" spc="-20" dirty="0">
                  <a:solidFill>
                    <a:schemeClr val="tx1">
                      <a:lumMod val="75000"/>
                      <a:lumOff val="25000"/>
                    </a:schemeClr>
                  </a:solidFill>
                </a:rPr>
                <a:t>technology</a:t>
              </a:r>
              <a:r>
                <a:rPr lang="en-US" sz="1200" kern="100" spc="-20" dirty="0">
                  <a:solidFill>
                    <a:schemeClr val="tx1">
                      <a:lumMod val="75000"/>
                      <a:lumOff val="25000"/>
                    </a:schemeClr>
                  </a:solidFill>
                </a:rPr>
                <a:t> </a:t>
              </a:r>
              <a:r>
                <a:rPr lang="en-US" sz="1200" b="1" kern="100" spc="-20" dirty="0">
                  <a:solidFill>
                    <a:schemeClr val="tx1">
                      <a:lumMod val="75000"/>
                      <a:lumOff val="25000"/>
                    </a:schemeClr>
                  </a:solidFill>
                </a:rPr>
                <a:t>workflow</a:t>
              </a:r>
              <a:r>
                <a:rPr lang="en-US" sz="1200" kern="100" spc="-20" dirty="0">
                  <a:solidFill>
                    <a:schemeClr val="tx1">
                      <a:lumMod val="75000"/>
                      <a:lumOff val="25000"/>
                    </a:schemeClr>
                  </a:solidFill>
                </a:rPr>
                <a:t> </a:t>
              </a:r>
              <a:r>
                <a:rPr lang="en-US" sz="1200" b="1" kern="100" spc="-20" dirty="0">
                  <a:solidFill>
                    <a:schemeClr val="tx1">
                      <a:lumMod val="75000"/>
                      <a:lumOff val="25000"/>
                    </a:schemeClr>
                  </a:solidFill>
                </a:rPr>
                <a:t>optimisation</a:t>
              </a:r>
              <a:r>
                <a:rPr lang="en-US" sz="1200" kern="100" spc="-20" dirty="0">
                  <a:solidFill>
                    <a:schemeClr val="tx1">
                      <a:lumMod val="75000"/>
                      <a:lumOff val="25000"/>
                    </a:schemeClr>
                  </a:solidFill>
                </a:rPr>
                <a:t>.</a:t>
              </a:r>
            </a:p>
          </p:txBody>
        </p:sp>
        <p:sp>
          <p:nvSpPr>
            <p:cNvPr id="15" name="Rectangle 14">
              <a:extLst>
                <a:ext uri="{FF2B5EF4-FFF2-40B4-BE49-F238E27FC236}">
                  <a16:creationId xmlns:a16="http://schemas.microsoft.com/office/drawing/2014/main" id="{8668DBC9-E1DF-EA2E-6226-D58B2AFDCE8B}"/>
                </a:ext>
              </a:extLst>
            </p:cNvPr>
            <p:cNvSpPr/>
            <p:nvPr/>
          </p:nvSpPr>
          <p:spPr>
            <a:xfrm>
              <a:off x="6196285" y="4157091"/>
              <a:ext cx="5532120" cy="685957"/>
            </a:xfrm>
            <a:prstGeom prst="rect">
              <a:avLst/>
            </a:prstGeom>
            <a:solidFill>
              <a:srgbClr val="F5F5F5"/>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109728" rIns="182880" bIns="182880" rtlCol="0" anchor="ctr" anchorCtr="0">
              <a:noAutofit/>
            </a:bodyPr>
            <a:lstStyle/>
            <a:p>
              <a:pPr>
                <a:lnSpc>
                  <a:spcPct val="110000"/>
                </a:lnSpc>
                <a:spcAft>
                  <a:spcPts val="300"/>
                </a:spcAft>
              </a:pPr>
              <a:r>
                <a:rPr lang="en-US" sz="1200" b="1" kern="100" spc="-20" dirty="0">
                  <a:solidFill>
                    <a:schemeClr val="accent1"/>
                  </a:solidFill>
                </a:rPr>
                <a:t>Internet of Things (IoT) investment is expanding </a:t>
              </a:r>
              <a:r>
                <a:rPr lang="en-US" sz="1200" kern="100" spc="-20" dirty="0">
                  <a:solidFill>
                    <a:schemeClr val="tx1">
                      <a:lumMod val="75000"/>
                      <a:lumOff val="25000"/>
                    </a:schemeClr>
                  </a:solidFill>
                </a:rPr>
                <a:t>related to</a:t>
              </a:r>
              <a:r>
                <a:rPr lang="en-US" sz="1200" b="1" kern="100" spc="-20" dirty="0">
                  <a:solidFill>
                    <a:schemeClr val="tx1">
                      <a:lumMod val="75000"/>
                      <a:lumOff val="25000"/>
                    </a:schemeClr>
                  </a:solidFill>
                </a:rPr>
                <a:t> edge</a:t>
              </a:r>
              <a:r>
                <a:rPr lang="en-US" sz="1200" kern="100" spc="-20" dirty="0">
                  <a:solidFill>
                    <a:schemeClr val="tx1">
                      <a:lumMod val="75000"/>
                      <a:lumOff val="25000"/>
                    </a:schemeClr>
                  </a:solidFill>
                </a:rPr>
                <a:t>, </a:t>
              </a:r>
              <a:br>
                <a:rPr lang="en-US" sz="1200" kern="100" spc="-20" dirty="0">
                  <a:solidFill>
                    <a:schemeClr val="tx1">
                      <a:lumMod val="75000"/>
                      <a:lumOff val="25000"/>
                    </a:schemeClr>
                  </a:solidFill>
                </a:rPr>
              </a:br>
              <a:r>
                <a:rPr lang="en-US" sz="1200" b="1" kern="100" spc="-20" dirty="0">
                  <a:solidFill>
                    <a:schemeClr val="tx1">
                      <a:lumMod val="75000"/>
                      <a:lumOff val="25000"/>
                    </a:schemeClr>
                  </a:solidFill>
                </a:rPr>
                <a:t>security</a:t>
              </a:r>
              <a:r>
                <a:rPr lang="en-US" sz="1200" kern="100" spc="-20" dirty="0">
                  <a:solidFill>
                    <a:schemeClr val="tx1">
                      <a:lumMod val="75000"/>
                      <a:lumOff val="25000"/>
                    </a:schemeClr>
                  </a:solidFill>
                </a:rPr>
                <a:t>, </a:t>
              </a:r>
              <a:r>
                <a:rPr lang="en-US" sz="1200" b="1" kern="100" spc="-20" dirty="0">
                  <a:solidFill>
                    <a:schemeClr val="tx1">
                      <a:lumMod val="75000"/>
                      <a:lumOff val="25000"/>
                    </a:schemeClr>
                  </a:solidFill>
                </a:rPr>
                <a:t>on-premises</a:t>
              </a:r>
              <a:r>
                <a:rPr lang="en-US" sz="1200" kern="100" spc="-20" dirty="0">
                  <a:solidFill>
                    <a:schemeClr val="tx1">
                      <a:lumMod val="75000"/>
                      <a:lumOff val="25000"/>
                    </a:schemeClr>
                  </a:solidFill>
                </a:rPr>
                <a:t> investments, </a:t>
              </a:r>
              <a:r>
                <a:rPr lang="en-US" sz="1200" b="1" kern="100" spc="-20" dirty="0">
                  <a:solidFill>
                    <a:schemeClr val="tx1">
                      <a:lumMod val="75000"/>
                      <a:lumOff val="25000"/>
                    </a:schemeClr>
                  </a:solidFill>
                </a:rPr>
                <a:t>distributed cloud </a:t>
              </a:r>
              <a:r>
                <a:rPr lang="en-US" sz="1200" kern="100" spc="-20" dirty="0">
                  <a:solidFill>
                    <a:schemeClr val="tx1">
                      <a:lumMod val="75000"/>
                      <a:lumOff val="25000"/>
                    </a:schemeClr>
                  </a:solidFill>
                </a:rPr>
                <a:t>and more.</a:t>
              </a:r>
            </a:p>
          </p:txBody>
        </p:sp>
        <p:sp>
          <p:nvSpPr>
            <p:cNvPr id="13" name="Rectangle 12">
              <a:extLst>
                <a:ext uri="{FF2B5EF4-FFF2-40B4-BE49-F238E27FC236}">
                  <a16:creationId xmlns:a16="http://schemas.microsoft.com/office/drawing/2014/main" id="{985739EB-0895-7A80-A72B-E19A70BFCF62}"/>
                </a:ext>
              </a:extLst>
            </p:cNvPr>
            <p:cNvSpPr/>
            <p:nvPr/>
          </p:nvSpPr>
          <p:spPr>
            <a:xfrm>
              <a:off x="6196284" y="5025772"/>
              <a:ext cx="5532120" cy="685957"/>
            </a:xfrm>
            <a:prstGeom prst="rect">
              <a:avLst/>
            </a:prstGeom>
            <a:solidFill>
              <a:srgbClr val="F5F5F5"/>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109728" rIns="182880" bIns="182880" rtlCol="0" anchor="ctr" anchorCtr="0">
              <a:noAutofit/>
            </a:bodyPr>
            <a:lstStyle/>
            <a:p>
              <a:pPr>
                <a:lnSpc>
                  <a:spcPct val="110000"/>
                </a:lnSpc>
                <a:spcAft>
                  <a:spcPts val="300"/>
                </a:spcAft>
              </a:pPr>
              <a:r>
                <a:rPr lang="en-US" sz="1200" b="1" kern="100" spc="-20" dirty="0">
                  <a:solidFill>
                    <a:schemeClr val="accent1"/>
                  </a:solidFill>
                </a:rPr>
                <a:t>Ransomware protection </a:t>
              </a:r>
              <a:r>
                <a:rPr lang="en-US" sz="1200" kern="100" spc="-20" dirty="0">
                  <a:solidFill>
                    <a:schemeClr val="tx1">
                      <a:lumMod val="75000"/>
                      <a:lumOff val="25000"/>
                    </a:schemeClr>
                  </a:solidFill>
                </a:rPr>
                <a:t>purchase intent has grown </a:t>
              </a:r>
              <a:r>
                <a:rPr lang="en-US" sz="1200" b="1" kern="100" spc="-20" dirty="0">
                  <a:solidFill>
                    <a:schemeClr val="tx1">
                      <a:lumMod val="75000"/>
                      <a:lumOff val="25000"/>
                    </a:schemeClr>
                  </a:solidFill>
                </a:rPr>
                <a:t>59% </a:t>
              </a:r>
              <a:r>
                <a:rPr lang="en-US" sz="1200" kern="100" spc="-20" dirty="0">
                  <a:solidFill>
                    <a:schemeClr val="tx1">
                      <a:lumMod val="75000"/>
                      <a:lumOff val="25000"/>
                    </a:schemeClr>
                  </a:solidFill>
                </a:rPr>
                <a:t>since 2021, reflecting growth in the </a:t>
              </a:r>
              <a:r>
                <a:rPr lang="en-US" sz="1200" b="1" kern="100" spc="-20" dirty="0">
                  <a:solidFill>
                    <a:schemeClr val="tx1">
                      <a:lumMod val="75000"/>
                      <a:lumOff val="25000"/>
                    </a:schemeClr>
                  </a:solidFill>
                </a:rPr>
                <a:t>awareness and business impact of data security.</a:t>
              </a:r>
            </a:p>
          </p:txBody>
        </p:sp>
      </p:grpSp>
      <p:sp>
        <p:nvSpPr>
          <p:cNvPr id="2" name="TextBox 1">
            <a:extLst>
              <a:ext uri="{FF2B5EF4-FFF2-40B4-BE49-F238E27FC236}">
                <a16:creationId xmlns:a16="http://schemas.microsoft.com/office/drawing/2014/main" id="{F0745CB8-250F-FA48-3B31-DCA4E8A0F9C4}"/>
              </a:ext>
            </a:extLst>
          </p:cNvPr>
          <p:cNvSpPr txBox="1"/>
          <p:nvPr/>
        </p:nvSpPr>
        <p:spPr>
          <a:xfrm>
            <a:off x="457200" y="457200"/>
            <a:ext cx="5414211" cy="932563"/>
          </a:xfrm>
          <a:prstGeom prst="rect">
            <a:avLst/>
          </a:prstGeom>
          <a:noFill/>
        </p:spPr>
        <p:txBody>
          <a:bodyPr wrap="square" lIns="0" tIns="0" rIns="0" bIns="182880" rtlCol="0" anchor="t" anchorCtr="0">
            <a:spAutoFit/>
          </a:bodyPr>
          <a:lstStyle/>
          <a:p>
            <a:pPr>
              <a:lnSpc>
                <a:spcPct val="90000"/>
              </a:lnSpc>
              <a:spcAft>
                <a:spcPts val="300"/>
              </a:spcAft>
            </a:pPr>
            <a:r>
              <a:rPr lang="en-US" sz="1400" b="1" spc="-20" baseline="0" dirty="0">
                <a:solidFill>
                  <a:schemeClr val="accent1"/>
                </a:solidFill>
              </a:rPr>
              <a:t>IT Priorities 2022 | High Level Takeaways</a:t>
            </a:r>
            <a:br>
              <a:rPr lang="en-US" sz="1400" b="1" spc="-20" baseline="0" dirty="0">
                <a:solidFill>
                  <a:schemeClr val="accent1"/>
                </a:solidFill>
              </a:rPr>
            </a:br>
            <a:r>
              <a:rPr lang="en-US" sz="2000" b="1" spc="-20" baseline="0" dirty="0">
                <a:solidFill>
                  <a:schemeClr val="accent2"/>
                </a:solidFill>
              </a:rPr>
              <a:t>Going into 2022, we saw some relatable shifts in the market</a:t>
            </a:r>
          </a:p>
        </p:txBody>
      </p:sp>
    </p:spTree>
    <p:extLst>
      <p:ext uri="{BB962C8B-B14F-4D97-AF65-F5344CB8AC3E}">
        <p14:creationId xmlns:p14="http://schemas.microsoft.com/office/powerpoint/2010/main" val="11144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Only">
    <p:spTree>
      <p:nvGrpSpPr>
        <p:cNvPr id="1" name=""/>
        <p:cNvGrpSpPr/>
        <p:nvPr/>
      </p:nvGrpSpPr>
      <p:grpSpPr>
        <a:xfrm>
          <a:off x="0" y="0"/>
          <a:ext cx="0" cy="0"/>
          <a:chOff x="0" y="0"/>
          <a:chExt cx="0" cy="0"/>
        </a:xfrm>
      </p:grpSpPr>
      <p:pic>
        <p:nvPicPr>
          <p:cNvPr id="15" name="Picture Placeholder 3">
            <a:extLst>
              <a:ext uri="{FF2B5EF4-FFF2-40B4-BE49-F238E27FC236}">
                <a16:creationId xmlns:a16="http://schemas.microsoft.com/office/drawing/2014/main" id="{E0CC3348-86D2-BE69-8B4E-601AFB8E8604}"/>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6325848" y="-85725"/>
            <a:ext cx="5945173" cy="7029450"/>
          </a:xfrm>
          <a:prstGeom prst="rect">
            <a:avLst/>
          </a:prstGeom>
        </p:spPr>
      </p:pic>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hasCustomPrompt="1"/>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r>
              <a:rPr lang="en-US" dirty="0"/>
              <a:t>Source: 2022 IT Priorities Europe | n=848</a:t>
            </a:r>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grpSp>
        <p:nvGrpSpPr>
          <p:cNvPr id="4" name="Group 3">
            <a:extLst>
              <a:ext uri="{FF2B5EF4-FFF2-40B4-BE49-F238E27FC236}">
                <a16:creationId xmlns:a16="http://schemas.microsoft.com/office/drawing/2014/main" id="{87716E24-35D9-EC18-573A-02DC611FF831}"/>
              </a:ext>
            </a:extLst>
          </p:cNvPr>
          <p:cNvGrpSpPr/>
          <p:nvPr userDrawn="1"/>
        </p:nvGrpSpPr>
        <p:grpSpPr>
          <a:xfrm>
            <a:off x="457200" y="1828800"/>
            <a:ext cx="5406189" cy="4283523"/>
            <a:chOff x="457200" y="1463040"/>
            <a:chExt cx="5406189" cy="4283523"/>
          </a:xfrm>
        </p:grpSpPr>
        <p:sp>
          <p:nvSpPr>
            <p:cNvPr id="2" name="TextBox 1">
              <a:extLst>
                <a:ext uri="{FF2B5EF4-FFF2-40B4-BE49-F238E27FC236}">
                  <a16:creationId xmlns:a16="http://schemas.microsoft.com/office/drawing/2014/main" id="{F0745CB8-250F-FA48-3B31-DCA4E8A0F9C4}"/>
                </a:ext>
              </a:extLst>
            </p:cNvPr>
            <p:cNvSpPr txBox="1"/>
            <p:nvPr userDrawn="1"/>
          </p:nvSpPr>
          <p:spPr>
            <a:xfrm>
              <a:off x="457200" y="1463040"/>
              <a:ext cx="5406189" cy="509370"/>
            </a:xfrm>
            <a:prstGeom prst="rect">
              <a:avLst/>
            </a:prstGeom>
            <a:noFill/>
          </p:spPr>
          <p:txBody>
            <a:bodyPr wrap="square" lIns="0" tIns="0" rIns="0" bIns="0" rtlCol="0" anchor="t" anchorCtr="0">
              <a:spAutoFit/>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400" b="1" spc="-20" baseline="0" dirty="0">
                  <a:solidFill>
                    <a:schemeClr val="accent1"/>
                  </a:solidFill>
                </a:rPr>
                <a:t>All Respondents</a:t>
              </a:r>
            </a:p>
            <a:p>
              <a:pPr marL="0" marR="0" indent="0" algn="l" defTabSz="914400" rtl="0" eaLnBrk="1" fontAlgn="auto" latinLnBrk="0" hangingPunct="1">
                <a:lnSpc>
                  <a:spcPct val="90000"/>
                </a:lnSpc>
                <a:spcBef>
                  <a:spcPts val="0"/>
                </a:spcBef>
                <a:spcAft>
                  <a:spcPts val="300"/>
                </a:spcAft>
                <a:buClrTx/>
                <a:buSzTx/>
                <a:buFontTx/>
                <a:buNone/>
                <a:tabLst/>
                <a:defRPr/>
              </a:pPr>
              <a:r>
                <a:rPr lang="en-US" sz="2000" b="1" spc="-20" baseline="0" dirty="0">
                  <a:solidFill>
                    <a:schemeClr val="accent2"/>
                  </a:solidFill>
                </a:rPr>
                <a:t>Most popular projects in UKI for 2022</a:t>
              </a: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2286000"/>
              <a:ext cx="5406189" cy="3460563"/>
            </a:xfrm>
            <a:prstGeom prst="rect">
              <a:avLst/>
            </a:prstGeom>
            <a:noFill/>
          </p:spPr>
          <p:txBody>
            <a:bodyPr wrap="square" lIns="0" tIns="0" rIns="0" bIns="0" rtlCol="0">
              <a:spAutoFit/>
            </a:bodyPr>
            <a:lstStyle/>
            <a:p>
              <a:pPr marL="342900" indent="-342900">
                <a:lnSpc>
                  <a:spcPct val="110000"/>
                </a:lnSpc>
                <a:spcAft>
                  <a:spcPts val="900"/>
                </a:spcAft>
                <a:buClr>
                  <a:schemeClr val="accent6"/>
                </a:buClr>
                <a:buFont typeface="+mj-lt"/>
                <a:buNone/>
                <a:tabLst/>
              </a:pPr>
              <a:r>
                <a:rPr lang="en-US" sz="1200" b="1" dirty="0">
                  <a:solidFill>
                    <a:schemeClr val="accent2"/>
                  </a:solidFill>
                </a:rPr>
                <a:t>1.	</a:t>
              </a:r>
              <a:r>
                <a:rPr lang="en-US" sz="1200" dirty="0">
                  <a:solidFill>
                    <a:schemeClr val="tx1">
                      <a:lumMod val="75000"/>
                      <a:lumOff val="25000"/>
                    </a:schemeClr>
                  </a:solidFill>
                </a:rPr>
                <a:t>Security awareness training </a:t>
              </a:r>
            </a:p>
            <a:p>
              <a:pPr marL="342900" indent="-342900">
                <a:lnSpc>
                  <a:spcPct val="110000"/>
                </a:lnSpc>
                <a:spcAft>
                  <a:spcPts val="900"/>
                </a:spcAft>
                <a:buClr>
                  <a:schemeClr val="accent6"/>
                </a:buClr>
                <a:buFont typeface="+mj-lt"/>
                <a:buNone/>
                <a:tabLst/>
              </a:pPr>
              <a:r>
                <a:rPr lang="en-US" sz="1200" b="1" dirty="0">
                  <a:solidFill>
                    <a:schemeClr val="accent2"/>
                  </a:solidFill>
                </a:rPr>
                <a:t>2.	</a:t>
              </a:r>
              <a:r>
                <a:rPr lang="en-US" sz="1200" dirty="0">
                  <a:solidFill>
                    <a:schemeClr val="tx1">
                      <a:lumMod val="75000"/>
                      <a:lumOff val="25000"/>
                    </a:schemeClr>
                  </a:solidFill>
                </a:rPr>
                <a:t>Multifactor authentication</a:t>
              </a:r>
            </a:p>
            <a:p>
              <a:pPr marL="342900" indent="-342900">
                <a:lnSpc>
                  <a:spcPct val="110000"/>
                </a:lnSpc>
                <a:spcAft>
                  <a:spcPts val="900"/>
                </a:spcAft>
                <a:buClr>
                  <a:schemeClr val="accent6"/>
                </a:buClr>
                <a:buFont typeface="+mj-lt"/>
                <a:buNone/>
                <a:tabLst/>
              </a:pPr>
              <a:r>
                <a:rPr lang="en-US" sz="1200" b="1" dirty="0">
                  <a:solidFill>
                    <a:schemeClr val="accent2"/>
                  </a:solidFill>
                </a:rPr>
                <a:t>3.	</a:t>
              </a:r>
              <a:r>
                <a:rPr lang="en-US" sz="1200" dirty="0">
                  <a:solidFill>
                    <a:schemeClr val="tx1">
                      <a:lumMod val="75000"/>
                      <a:lumOff val="25000"/>
                    </a:schemeClr>
                  </a:solidFill>
                </a:rPr>
                <a:t>Cloud Storage—From the data center to centers of data</a:t>
              </a:r>
            </a:p>
            <a:p>
              <a:pPr marL="342900" indent="-342900">
                <a:lnSpc>
                  <a:spcPct val="110000"/>
                </a:lnSpc>
                <a:spcAft>
                  <a:spcPts val="900"/>
                </a:spcAft>
                <a:buClr>
                  <a:schemeClr val="accent6"/>
                </a:buClr>
                <a:buFont typeface="+mj-lt"/>
                <a:buNone/>
                <a:tabLst/>
              </a:pPr>
              <a:r>
                <a:rPr lang="fr-FR" sz="1200" b="1" dirty="0">
                  <a:solidFill>
                    <a:schemeClr val="accent2"/>
                  </a:solidFill>
                </a:rPr>
                <a:t>4.	</a:t>
              </a:r>
              <a:r>
                <a:rPr lang="fr-FR" sz="1200" dirty="0">
                  <a:solidFill>
                    <a:schemeClr val="tx1">
                      <a:lumMod val="75000"/>
                      <a:lumOff val="25000"/>
                    </a:schemeClr>
                  </a:solidFill>
                </a:rPr>
                <a:t>Mobile devices refresh (incl. smartphones, tablets, laptops)</a:t>
              </a:r>
            </a:p>
            <a:p>
              <a:pPr marL="342900" indent="-342900">
                <a:lnSpc>
                  <a:spcPct val="110000"/>
                </a:lnSpc>
                <a:spcAft>
                  <a:spcPts val="900"/>
                </a:spcAft>
                <a:buClr>
                  <a:schemeClr val="accent6"/>
                </a:buClr>
                <a:buFont typeface="+mj-lt"/>
                <a:buNone/>
                <a:tabLst/>
              </a:pPr>
              <a:r>
                <a:rPr lang="en-US" sz="1200" b="1" i="0" dirty="0">
                  <a:solidFill>
                    <a:schemeClr val="accent2"/>
                  </a:solidFill>
                </a:rPr>
                <a:t>5.	</a:t>
              </a:r>
              <a:r>
                <a:rPr lang="en-US" sz="1200" dirty="0">
                  <a:solidFill>
                    <a:schemeClr val="tx1">
                      <a:lumMod val="75000"/>
                      <a:lumOff val="25000"/>
                    </a:schemeClr>
                  </a:solidFill>
                </a:rPr>
                <a:t>Analytics/BI platform (incl. augmented analytics, data vis, </a:t>
              </a:r>
              <a:br>
                <a:rPr lang="en-US" sz="1200" dirty="0">
                  <a:solidFill>
                    <a:schemeClr val="tx1">
                      <a:lumMod val="75000"/>
                      <a:lumOff val="25000"/>
                    </a:schemeClr>
                  </a:solidFill>
                </a:rPr>
              </a:br>
              <a:r>
                <a:rPr lang="en-US" sz="1200" dirty="0">
                  <a:solidFill>
                    <a:schemeClr val="tx1">
                      <a:lumMod val="75000"/>
                      <a:lumOff val="25000"/>
                    </a:schemeClr>
                  </a:solidFill>
                </a:rPr>
                <a:t>self-service BI)</a:t>
              </a:r>
            </a:p>
            <a:p>
              <a:pPr marL="342900" indent="-342900">
                <a:lnSpc>
                  <a:spcPct val="110000"/>
                </a:lnSpc>
                <a:spcAft>
                  <a:spcPts val="900"/>
                </a:spcAft>
                <a:buClr>
                  <a:schemeClr val="accent6"/>
                </a:buClr>
                <a:buFont typeface="+mj-lt"/>
                <a:buNone/>
                <a:tabLst/>
              </a:pPr>
              <a:r>
                <a:rPr lang="en-US" sz="1200" b="1" dirty="0">
                  <a:solidFill>
                    <a:schemeClr val="accent2"/>
                  </a:solidFill>
                </a:rPr>
                <a:t>6.	</a:t>
              </a:r>
              <a:r>
                <a:rPr lang="en-US" sz="1200" dirty="0">
                  <a:solidFill>
                    <a:schemeClr val="tx1">
                      <a:lumMod val="75000"/>
                      <a:lumOff val="25000"/>
                    </a:schemeClr>
                  </a:solidFill>
                </a:rPr>
                <a:t>Data Privacy, governance, and protection compliance regulations </a:t>
              </a:r>
              <a:br>
                <a:rPr lang="en-US" sz="1200" dirty="0">
                  <a:solidFill>
                    <a:schemeClr val="tx1">
                      <a:lumMod val="75000"/>
                      <a:lumOff val="25000"/>
                    </a:schemeClr>
                  </a:solidFill>
                </a:rPr>
              </a:br>
              <a:r>
                <a:rPr lang="en-US" sz="1200" dirty="0">
                  <a:solidFill>
                    <a:schemeClr val="tx1">
                      <a:lumMod val="75000"/>
                      <a:lumOff val="25000"/>
                    </a:schemeClr>
                  </a:solidFill>
                </a:rPr>
                <a:t>(CCPA-CPRA, GDPR, etc.)</a:t>
              </a:r>
            </a:p>
            <a:p>
              <a:pPr marL="342900" indent="-342900">
                <a:lnSpc>
                  <a:spcPct val="110000"/>
                </a:lnSpc>
                <a:spcAft>
                  <a:spcPts val="900"/>
                </a:spcAft>
                <a:buClr>
                  <a:schemeClr val="accent6"/>
                </a:buClr>
                <a:buFont typeface="+mj-lt"/>
                <a:buNone/>
                <a:tabLst/>
              </a:pPr>
              <a:r>
                <a:rPr lang="en-US" sz="1200" b="1" dirty="0">
                  <a:solidFill>
                    <a:schemeClr val="accent2"/>
                  </a:solidFill>
                </a:rPr>
                <a:t>7.	</a:t>
              </a:r>
              <a:r>
                <a:rPr lang="en-US" sz="1200" dirty="0">
                  <a:solidFill>
                    <a:schemeClr val="tx1">
                      <a:lumMod val="75000"/>
                      <a:lumOff val="25000"/>
                    </a:schemeClr>
                  </a:solidFill>
                </a:rPr>
                <a:t>Threat protection</a:t>
              </a:r>
            </a:p>
            <a:p>
              <a:pPr marL="342900" indent="-342900">
                <a:lnSpc>
                  <a:spcPct val="110000"/>
                </a:lnSpc>
                <a:spcAft>
                  <a:spcPts val="900"/>
                </a:spcAft>
                <a:buClr>
                  <a:schemeClr val="accent6"/>
                </a:buClr>
                <a:buFont typeface="+mj-lt"/>
                <a:buNone/>
                <a:tabLst/>
              </a:pPr>
              <a:r>
                <a:rPr lang="en-US" sz="1200" b="1" dirty="0">
                  <a:solidFill>
                    <a:schemeClr val="accent2"/>
                  </a:solidFill>
                </a:rPr>
                <a:t>8.	</a:t>
              </a:r>
              <a:r>
                <a:rPr lang="en-US" sz="1200" dirty="0">
                  <a:solidFill>
                    <a:schemeClr val="tx1">
                      <a:lumMod val="75000"/>
                      <a:lumOff val="25000"/>
                    </a:schemeClr>
                  </a:solidFill>
                </a:rPr>
                <a:t>CRM and sales management</a:t>
              </a:r>
            </a:p>
            <a:p>
              <a:pPr marL="342900" indent="-342900">
                <a:lnSpc>
                  <a:spcPct val="110000"/>
                </a:lnSpc>
                <a:spcAft>
                  <a:spcPts val="900"/>
                </a:spcAft>
                <a:buClr>
                  <a:schemeClr val="accent6"/>
                </a:buClr>
                <a:buFont typeface="+mj-lt"/>
                <a:buNone/>
                <a:tabLst/>
              </a:pPr>
              <a:r>
                <a:rPr lang="en-US" sz="1200" b="1" dirty="0">
                  <a:solidFill>
                    <a:schemeClr val="accent2"/>
                  </a:solidFill>
                </a:rPr>
                <a:t>9.	</a:t>
              </a:r>
              <a:r>
                <a:rPr lang="en-US" sz="1200" dirty="0">
                  <a:solidFill>
                    <a:schemeClr val="tx1">
                      <a:lumMod val="75000"/>
                      <a:lumOff val="25000"/>
                    </a:schemeClr>
                  </a:solidFill>
                </a:rPr>
                <a:t>Security scanning/testing </a:t>
              </a:r>
            </a:p>
            <a:p>
              <a:pPr marL="342900" indent="-342900">
                <a:lnSpc>
                  <a:spcPct val="110000"/>
                </a:lnSpc>
                <a:spcAft>
                  <a:spcPts val="900"/>
                </a:spcAft>
                <a:buClr>
                  <a:schemeClr val="accent6"/>
                </a:buClr>
                <a:buFont typeface="+mj-lt"/>
                <a:buNone/>
                <a:tabLst/>
              </a:pPr>
              <a:r>
                <a:rPr lang="en-US" sz="1200" b="1" dirty="0">
                  <a:solidFill>
                    <a:schemeClr val="accent2"/>
                  </a:solidFill>
                </a:rPr>
                <a:t>10.	</a:t>
              </a:r>
              <a:r>
                <a:rPr lang="en-US" sz="1200" dirty="0">
                  <a:solidFill>
                    <a:schemeClr val="tx1">
                      <a:lumMod val="75000"/>
                      <a:lumOff val="25000"/>
                    </a:schemeClr>
                  </a:solidFill>
                </a:rPr>
                <a:t>API gateway/management </a:t>
              </a:r>
            </a:p>
          </p:txBody>
        </p:sp>
      </p:grpSp>
      <p:grpSp>
        <p:nvGrpSpPr>
          <p:cNvPr id="6" name="Group 5">
            <a:extLst>
              <a:ext uri="{FF2B5EF4-FFF2-40B4-BE49-F238E27FC236}">
                <a16:creationId xmlns:a16="http://schemas.microsoft.com/office/drawing/2014/main" id="{338E3A3D-9F10-47F4-CE04-CAACA7A79D43}"/>
              </a:ext>
            </a:extLst>
          </p:cNvPr>
          <p:cNvGrpSpPr/>
          <p:nvPr userDrawn="1"/>
        </p:nvGrpSpPr>
        <p:grpSpPr>
          <a:xfrm>
            <a:off x="7372800" y="1280160"/>
            <a:ext cx="3882189" cy="4206239"/>
            <a:chOff x="7372800" y="1371599"/>
            <a:chExt cx="3882189" cy="4206239"/>
          </a:xfrm>
        </p:grpSpPr>
        <p:sp>
          <p:nvSpPr>
            <p:cNvPr id="39" name="Rectangle 38">
              <a:extLst>
                <a:ext uri="{FF2B5EF4-FFF2-40B4-BE49-F238E27FC236}">
                  <a16:creationId xmlns:a16="http://schemas.microsoft.com/office/drawing/2014/main" id="{3895D0FF-05CA-03FB-F7D8-E592B482A3FA}"/>
                </a:ext>
              </a:extLst>
            </p:cNvPr>
            <p:cNvSpPr/>
            <p:nvPr userDrawn="1"/>
          </p:nvSpPr>
          <p:spPr>
            <a:xfrm>
              <a:off x="7372800" y="1371599"/>
              <a:ext cx="3882189" cy="4206239"/>
            </a:xfrm>
            <a:prstGeom prst="rect">
              <a:avLst/>
            </a:prstGeom>
            <a:solidFill>
              <a:srgbClr val="F5F5F5">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7B8F868F-DE6E-3D08-7930-8A14FA5EEA6F}"/>
                </a:ext>
              </a:extLst>
            </p:cNvPr>
            <p:cNvGrpSpPr/>
            <p:nvPr userDrawn="1"/>
          </p:nvGrpSpPr>
          <p:grpSpPr>
            <a:xfrm>
              <a:off x="7655740" y="1828800"/>
              <a:ext cx="3345486" cy="3222048"/>
              <a:chOff x="8853126" y="943275"/>
              <a:chExt cx="2737211" cy="3222048"/>
            </a:xfrm>
          </p:grpSpPr>
          <p:sp>
            <p:nvSpPr>
              <p:cNvPr id="33" name="TextBox 32">
                <a:extLst>
                  <a:ext uri="{FF2B5EF4-FFF2-40B4-BE49-F238E27FC236}">
                    <a16:creationId xmlns:a16="http://schemas.microsoft.com/office/drawing/2014/main" id="{F019F9CA-075D-4A40-85BC-6DF95495B638}"/>
                  </a:ext>
                </a:extLst>
              </p:cNvPr>
              <p:cNvSpPr txBox="1"/>
              <p:nvPr userDrawn="1"/>
            </p:nvSpPr>
            <p:spPr>
              <a:xfrm>
                <a:off x="8853126" y="943275"/>
                <a:ext cx="2480621" cy="604781"/>
              </a:xfrm>
              <a:prstGeom prst="rect">
                <a:avLst/>
              </a:prstGeom>
              <a:noFill/>
            </p:spPr>
            <p:txBody>
              <a:bodyPr wrap="square" lIns="0" tIns="0" rIns="0" bIns="0" anchor="t" anchorCtr="0">
                <a:noAutofit/>
              </a:bodyPr>
              <a:lstStyle/>
              <a:p>
                <a:pPr marL="0" marR="0" lvl="0" indent="0" algn="l" defTabSz="914400" rtl="0" eaLnBrk="1" fontAlgn="t" latinLnBrk="0" hangingPunct="1">
                  <a:lnSpc>
                    <a:spcPct val="70000"/>
                  </a:lnSpc>
                  <a:spcBef>
                    <a:spcPts val="0"/>
                  </a:spcBef>
                  <a:spcAft>
                    <a:spcPts val="0"/>
                  </a:spcAft>
                  <a:buClrTx/>
                  <a:buSzTx/>
                  <a:buFontTx/>
                  <a:buNone/>
                  <a:tabLst/>
                  <a:defRPr/>
                </a:pPr>
                <a:r>
                  <a:rPr lang="en-US" sz="5400" b="1" spc="-20" dirty="0">
                    <a:solidFill>
                      <a:schemeClr val="accent2"/>
                    </a:solidFill>
                  </a:rPr>
                  <a:t>66</a:t>
                </a:r>
                <a:r>
                  <a:rPr lang="en-US" sz="5400" b="1" u="none" strike="noStrike" spc="-20" baseline="0" dirty="0">
                    <a:solidFill>
                      <a:schemeClr val="accent2"/>
                    </a:solidFill>
                    <a:effectLst/>
                  </a:rPr>
                  <a:t>%</a:t>
                </a:r>
              </a:p>
              <a:p>
                <a:pPr marL="0" marR="0" lvl="0" indent="0" algn="l" defTabSz="914400" rtl="0" eaLnBrk="1" fontAlgn="t" latinLnBrk="0" hangingPunct="1">
                  <a:lnSpc>
                    <a:spcPct val="70000"/>
                  </a:lnSpc>
                  <a:spcBef>
                    <a:spcPts val="0"/>
                  </a:spcBef>
                  <a:spcAft>
                    <a:spcPts val="0"/>
                  </a:spcAft>
                  <a:buClrTx/>
                  <a:buSzTx/>
                  <a:buFontTx/>
                  <a:buNone/>
                  <a:tabLst/>
                  <a:defRPr/>
                </a:pPr>
                <a:r>
                  <a:rPr lang="en-US" sz="1600" spc="-20" dirty="0">
                    <a:solidFill>
                      <a:schemeClr val="tx1">
                        <a:lumMod val="75000"/>
                        <a:lumOff val="25000"/>
                      </a:schemeClr>
                    </a:solidFill>
                  </a:rPr>
                  <a:t> are leveraging Automation</a:t>
                </a:r>
                <a:r>
                  <a:rPr lang="en-US" sz="1600" b="1" u="none" strike="noStrike" spc="-20" baseline="0" dirty="0">
                    <a:solidFill>
                      <a:schemeClr val="tx1">
                        <a:lumMod val="75000"/>
                        <a:lumOff val="25000"/>
                      </a:schemeClr>
                    </a:solidFill>
                    <a:effectLst/>
                  </a:rPr>
                  <a:t> </a:t>
                </a:r>
                <a:endParaRPr lang="en-US" sz="1600" b="1" i="0" u="none" strike="noStrike" spc="-20" baseline="0" dirty="0">
                  <a:solidFill>
                    <a:schemeClr val="tx1">
                      <a:lumMod val="75000"/>
                      <a:lumOff val="25000"/>
                    </a:schemeClr>
                  </a:solidFill>
                  <a:effectLst/>
                  <a:latin typeface="Arial" panose="020B0604020202020204" pitchFamily="34" charset="0"/>
                </a:endParaRPr>
              </a:p>
            </p:txBody>
          </p:sp>
          <p:sp>
            <p:nvSpPr>
              <p:cNvPr id="34" name="TextBox 33">
                <a:extLst>
                  <a:ext uri="{FF2B5EF4-FFF2-40B4-BE49-F238E27FC236}">
                    <a16:creationId xmlns:a16="http://schemas.microsoft.com/office/drawing/2014/main" id="{CF10AA3A-07E2-4316-90CF-D26EB837834A}"/>
                  </a:ext>
                </a:extLst>
              </p:cNvPr>
              <p:cNvSpPr txBox="1"/>
              <p:nvPr userDrawn="1"/>
            </p:nvSpPr>
            <p:spPr>
              <a:xfrm>
                <a:off x="8853127" y="2251908"/>
                <a:ext cx="2737210" cy="604781"/>
              </a:xfrm>
              <a:prstGeom prst="rect">
                <a:avLst/>
              </a:prstGeom>
              <a:noFill/>
            </p:spPr>
            <p:txBody>
              <a:bodyPr wrap="square" lIns="0" tIns="0" rIns="0" bIns="0" anchor="t" anchorCtr="0">
                <a:noAutofit/>
              </a:bodyPr>
              <a:lstStyle/>
              <a:p>
                <a:pPr marL="0" marR="0" lvl="0" indent="0" algn="l" defTabSz="914400" rtl="0" eaLnBrk="1" fontAlgn="t" latinLnBrk="0" hangingPunct="1">
                  <a:lnSpc>
                    <a:spcPct val="70000"/>
                  </a:lnSpc>
                  <a:spcBef>
                    <a:spcPts val="0"/>
                  </a:spcBef>
                  <a:spcAft>
                    <a:spcPts val="0"/>
                  </a:spcAft>
                  <a:buClrTx/>
                  <a:buSzTx/>
                  <a:buFontTx/>
                  <a:buNone/>
                  <a:tabLst/>
                  <a:defRPr/>
                </a:pPr>
                <a:r>
                  <a:rPr lang="en-US" sz="5400" b="1" u="none" strike="noStrike" spc="-20" baseline="0" dirty="0">
                    <a:solidFill>
                      <a:schemeClr val="accent2"/>
                    </a:solidFill>
                    <a:effectLst/>
                  </a:rPr>
                  <a:t>50%</a:t>
                </a:r>
              </a:p>
              <a:p>
                <a:pPr marL="0" marR="0" lvl="0" indent="0" algn="l" defTabSz="914400" rtl="0" eaLnBrk="1" fontAlgn="t" latinLnBrk="0" hangingPunct="1">
                  <a:lnSpc>
                    <a:spcPct val="70000"/>
                  </a:lnSpc>
                  <a:spcBef>
                    <a:spcPts val="0"/>
                  </a:spcBef>
                  <a:spcAft>
                    <a:spcPts val="0"/>
                  </a:spcAft>
                  <a:buClrTx/>
                  <a:buSzTx/>
                  <a:buFontTx/>
                  <a:buNone/>
                  <a:tabLst/>
                  <a:defRPr/>
                </a:pPr>
                <a:r>
                  <a:rPr kumimoji="0" lang="en-US" sz="1600" b="0" i="0" u="none" strike="noStrike" kern="1200" cap="none" spc="-20" normalizeH="0" baseline="0" noProof="0" dirty="0">
                    <a:ln>
                      <a:noFill/>
                    </a:ln>
                    <a:solidFill>
                      <a:srgbClr val="000000">
                        <a:lumMod val="75000"/>
                        <a:lumOff val="25000"/>
                      </a:srgbClr>
                    </a:solidFill>
                    <a:effectLst/>
                    <a:uLnTx/>
                    <a:uFillTx/>
                    <a:latin typeface="+mn-lt"/>
                    <a:ea typeface="+mn-ea"/>
                    <a:cs typeface="+mn-cs"/>
                  </a:rPr>
                  <a:t> describe themselves as “cloud first”</a:t>
                </a:r>
              </a:p>
            </p:txBody>
          </p:sp>
          <p:sp>
            <p:nvSpPr>
              <p:cNvPr id="35" name="TextBox 34">
                <a:extLst>
                  <a:ext uri="{FF2B5EF4-FFF2-40B4-BE49-F238E27FC236}">
                    <a16:creationId xmlns:a16="http://schemas.microsoft.com/office/drawing/2014/main" id="{4FC82ECC-7736-19E4-1175-80590603AEB0}"/>
                  </a:ext>
                </a:extLst>
              </p:cNvPr>
              <p:cNvSpPr txBox="1"/>
              <p:nvPr userDrawn="1"/>
            </p:nvSpPr>
            <p:spPr>
              <a:xfrm>
                <a:off x="8853127" y="3560542"/>
                <a:ext cx="2737210" cy="604781"/>
              </a:xfrm>
              <a:prstGeom prst="rect">
                <a:avLst/>
              </a:prstGeom>
              <a:noFill/>
            </p:spPr>
            <p:txBody>
              <a:bodyPr wrap="square" lIns="0" tIns="0" rIns="0" bIns="0" anchor="t" anchorCtr="0">
                <a:noAutofit/>
              </a:bodyPr>
              <a:lstStyle/>
              <a:p>
                <a:pPr marL="0" marR="0" lvl="0" indent="0" algn="l" defTabSz="914400" rtl="0" eaLnBrk="1" fontAlgn="t" latinLnBrk="0" hangingPunct="1">
                  <a:lnSpc>
                    <a:spcPct val="70000"/>
                  </a:lnSpc>
                  <a:spcBef>
                    <a:spcPts val="0"/>
                  </a:spcBef>
                  <a:spcAft>
                    <a:spcPts val="0"/>
                  </a:spcAft>
                  <a:buClrTx/>
                  <a:buSzTx/>
                  <a:buFontTx/>
                  <a:buNone/>
                  <a:tabLst/>
                  <a:defRPr/>
                </a:pPr>
                <a:r>
                  <a:rPr lang="en-US" sz="5400" b="1" u="none" strike="noStrike" spc="-20" baseline="0" dirty="0">
                    <a:solidFill>
                      <a:schemeClr val="accent2"/>
                    </a:solidFill>
                    <a:effectLst/>
                  </a:rPr>
                  <a:t>82%</a:t>
                </a:r>
              </a:p>
              <a:p>
                <a:pPr marL="0" marR="0" lvl="0" indent="0" algn="l" defTabSz="914400" rtl="0" eaLnBrk="1" fontAlgn="t" latinLnBrk="0" hangingPunct="1">
                  <a:lnSpc>
                    <a:spcPct val="70000"/>
                  </a:lnSpc>
                  <a:spcBef>
                    <a:spcPts val="0"/>
                  </a:spcBef>
                  <a:spcAft>
                    <a:spcPts val="0"/>
                  </a:spcAft>
                  <a:buClrTx/>
                  <a:buSzTx/>
                  <a:buFontTx/>
                  <a:buNone/>
                  <a:tabLst/>
                  <a:defRPr/>
                </a:pPr>
                <a:r>
                  <a:rPr kumimoji="0" lang="en-US" sz="1600" b="0" i="0" u="none" strike="noStrike" kern="1200" cap="none" spc="-20" normalizeH="0" baseline="0" noProof="0" dirty="0">
                    <a:ln>
                      <a:noFill/>
                    </a:ln>
                    <a:solidFill>
                      <a:srgbClr val="000000">
                        <a:lumMod val="75000"/>
                        <a:lumOff val="25000"/>
                      </a:srgbClr>
                    </a:solidFill>
                    <a:effectLst/>
                    <a:uLnTx/>
                    <a:uFillTx/>
                    <a:latin typeface="+mn-lt"/>
                    <a:ea typeface="+mn-ea"/>
                    <a:cs typeface="+mn-cs"/>
                  </a:rPr>
                  <a:t> intend to leverage MSPs in 2022</a:t>
                </a:r>
              </a:p>
            </p:txBody>
          </p:sp>
        </p:grpSp>
      </p:grpSp>
      <p:sp>
        <p:nvSpPr>
          <p:cNvPr id="16" name="TextBox 15">
            <a:extLst>
              <a:ext uri="{FF2B5EF4-FFF2-40B4-BE49-F238E27FC236}">
                <a16:creationId xmlns:a16="http://schemas.microsoft.com/office/drawing/2014/main" id="{2185E459-EEA2-EAE0-B1FE-22680F9FD50E}"/>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17" name="Content Placeholder 3">
            <a:extLst>
              <a:ext uri="{FF2B5EF4-FFF2-40B4-BE49-F238E27FC236}">
                <a16:creationId xmlns:a16="http://schemas.microsoft.com/office/drawing/2014/main" id="{F3D4E8D7-F656-7D0F-C58F-E627FB34F842}"/>
              </a:ext>
            </a:extLst>
          </p:cNvPr>
          <p:cNvSpPr>
            <a:spLocks noGrp="1"/>
          </p:cNvSpPr>
          <p:nvPr>
            <p:ph sz="half" idx="2" hasCustomPrompt="1"/>
          </p:nvPr>
        </p:nvSpPr>
        <p:spPr>
          <a:xfrm>
            <a:off x="457200" y="457200"/>
            <a:ext cx="5577840" cy="982320"/>
          </a:xfrm>
          <a:solidFill>
            <a:srgbClr val="F5F5F5"/>
          </a:solidFill>
          <a:ln w="6350">
            <a:noFill/>
          </a:ln>
        </p:spPr>
        <p:txBody>
          <a:bodyPr wrap="square" lIns="283464" tIns="182880" rIns="274320" bIns="274320">
            <a:spAutoFit/>
          </a:bodyPr>
          <a:lstStyle>
            <a:lvl1pPr marL="0" marR="0" indent="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None/>
              <a:tabLst/>
              <a:defRPr sz="1600" b="1" baseline="0">
                <a:solidFill>
                  <a:schemeClr val="accent1"/>
                </a:solidFill>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r>
              <a:rPr lang="en-US" dirty="0"/>
              <a:t>Overall, the top projects spanned from security awareness training, to MFA, to mobile device refresh. </a:t>
            </a:r>
          </a:p>
        </p:txBody>
      </p:sp>
      <p:sp>
        <p:nvSpPr>
          <p:cNvPr id="18" name="Text Placeholder 8">
            <a:extLst>
              <a:ext uri="{FF2B5EF4-FFF2-40B4-BE49-F238E27FC236}">
                <a16:creationId xmlns:a16="http://schemas.microsoft.com/office/drawing/2014/main" id="{7D3D6735-A2B5-1162-6549-C2548FCFDD3E}"/>
              </a:ext>
            </a:extLst>
          </p:cNvPr>
          <p:cNvSpPr>
            <a:spLocks noGrp="1"/>
          </p:cNvSpPr>
          <p:nvPr>
            <p:ph type="body" sz="quarter" idx="11" hasCustomPrompt="1"/>
          </p:nvPr>
        </p:nvSpPr>
        <p:spPr>
          <a:xfrm>
            <a:off x="457200" y="457199"/>
            <a:ext cx="274320" cy="73152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19" name="Text Placeholder 8">
            <a:extLst>
              <a:ext uri="{FF2B5EF4-FFF2-40B4-BE49-F238E27FC236}">
                <a16:creationId xmlns:a16="http://schemas.microsoft.com/office/drawing/2014/main" id="{6511150F-1176-4573-04C2-2042D3173381}"/>
              </a:ext>
            </a:extLst>
          </p:cNvPr>
          <p:cNvSpPr>
            <a:spLocks noGrp="1"/>
          </p:cNvSpPr>
          <p:nvPr>
            <p:ph type="body" sz="quarter" idx="12" hasCustomPrompt="1"/>
          </p:nvPr>
        </p:nvSpPr>
        <p:spPr>
          <a:xfrm>
            <a:off x="5760720" y="708000"/>
            <a:ext cx="274320" cy="731520"/>
          </a:xfrm>
        </p:spPr>
        <p:txBody>
          <a:bodyPr wrap="square" lIns="0" tIns="91440" rIns="9144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Tree>
    <p:extLst>
      <p:ext uri="{BB962C8B-B14F-4D97-AF65-F5344CB8AC3E}">
        <p14:creationId xmlns:p14="http://schemas.microsoft.com/office/powerpoint/2010/main" val="824993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3_Title Only">
    <p:spTree>
      <p:nvGrpSpPr>
        <p:cNvPr id="1" name=""/>
        <p:cNvGrpSpPr/>
        <p:nvPr/>
      </p:nvGrpSpPr>
      <p:grpSpPr>
        <a:xfrm>
          <a:off x="0" y="0"/>
          <a:ext cx="0" cy="0"/>
          <a:chOff x="0" y="0"/>
          <a:chExt cx="0" cy="0"/>
        </a:xfrm>
      </p:grpSpPr>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accent4"/>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accent4"/>
                </a:solidFill>
                <a:latin typeface="Arial" charset="0"/>
                <a:ea typeface="Arial" charset="0"/>
                <a:cs typeface="Arial" charset="0"/>
              </a:rPr>
              <a:t>‹#›</a:t>
            </a:fld>
            <a:endParaRPr lang="en-US" sz="1000">
              <a:solidFill>
                <a:schemeClr val="accent4"/>
              </a:solidFill>
              <a:latin typeface="Arial" charset="0"/>
              <a:ea typeface="Arial" charset="0"/>
              <a:cs typeface="Arial" charset="0"/>
            </a:endParaRPr>
          </a:p>
        </p:txBody>
      </p:sp>
      <p:grpSp>
        <p:nvGrpSpPr>
          <p:cNvPr id="4" name="Group 3">
            <a:extLst>
              <a:ext uri="{FF2B5EF4-FFF2-40B4-BE49-F238E27FC236}">
                <a16:creationId xmlns:a16="http://schemas.microsoft.com/office/drawing/2014/main" id="{5B9D7258-189D-2AF0-2A89-C2F92DBD67AA}"/>
              </a:ext>
            </a:extLst>
          </p:cNvPr>
          <p:cNvGrpSpPr/>
          <p:nvPr userDrawn="1"/>
        </p:nvGrpSpPr>
        <p:grpSpPr>
          <a:xfrm>
            <a:off x="457200" y="2240280"/>
            <a:ext cx="5406190" cy="4080390"/>
            <a:chOff x="457200" y="1828800"/>
            <a:chExt cx="5406190" cy="4080390"/>
          </a:xfrm>
        </p:grpSpPr>
        <p:sp>
          <p:nvSpPr>
            <p:cNvPr id="2" name="TextBox 1">
              <a:extLst>
                <a:ext uri="{FF2B5EF4-FFF2-40B4-BE49-F238E27FC236}">
                  <a16:creationId xmlns:a16="http://schemas.microsoft.com/office/drawing/2014/main" id="{F0745CB8-250F-FA48-3B31-DCA4E8A0F9C4}"/>
                </a:ext>
              </a:extLst>
            </p:cNvPr>
            <p:cNvSpPr txBox="1"/>
            <p:nvPr userDrawn="1"/>
          </p:nvSpPr>
          <p:spPr>
            <a:xfrm>
              <a:off x="457202" y="1828800"/>
              <a:ext cx="5406188" cy="738664"/>
            </a:xfrm>
            <a:prstGeom prst="rect">
              <a:avLst/>
            </a:prstGeom>
            <a:noFill/>
          </p:spPr>
          <p:txBody>
            <a:bodyPr wrap="square" lIns="0" tIns="0" rIns="0" bIns="182880" rtlCol="0" anchor="t"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accent2"/>
                  </a:solidFill>
                </a:rPr>
                <a:t>What content is building the highest engagement in UK marketing [2022]?</a:t>
              </a:r>
            </a:p>
          </p:txBody>
        </p:sp>
        <p:sp>
          <p:nvSpPr>
            <p:cNvPr id="3" name="TextBox 2">
              <a:extLst>
                <a:ext uri="{FF2B5EF4-FFF2-40B4-BE49-F238E27FC236}">
                  <a16:creationId xmlns:a16="http://schemas.microsoft.com/office/drawing/2014/main" id="{36DE2BE0-437D-B05B-A817-7B909608AA5E}"/>
                </a:ext>
              </a:extLst>
            </p:cNvPr>
            <p:cNvSpPr txBox="1"/>
            <p:nvPr userDrawn="1"/>
          </p:nvSpPr>
          <p:spPr>
            <a:xfrm>
              <a:off x="457200" y="2651760"/>
              <a:ext cx="5406189" cy="3257430"/>
            </a:xfrm>
            <a:prstGeom prst="rect">
              <a:avLst/>
            </a:prstGeom>
            <a:noFill/>
          </p:spPr>
          <p:txBody>
            <a:bodyPr wrap="square" lIns="0" tIns="0" rIns="0" bIns="0" rtlCol="0">
              <a:spAutoFit/>
            </a:bodyPr>
            <a:lstStyle/>
            <a:p>
              <a:pPr marL="342900" marR="0" lvl="0" indent="-342900" algn="l" defTabSz="914400" rtl="0" eaLnBrk="1" fontAlgn="auto" latinLnBrk="0" hangingPunct="1">
                <a:lnSpc>
                  <a:spcPct val="110000"/>
                </a:lnSpc>
                <a:spcBef>
                  <a:spcPts val="0"/>
                </a:spcBef>
                <a:spcAft>
                  <a:spcPts val="900"/>
                </a:spcAft>
                <a:buClr>
                  <a:schemeClr val="accent6"/>
                </a:buClr>
                <a:buSzTx/>
                <a:buFont typeface="+mj-lt"/>
                <a:buNone/>
                <a:tabLst/>
                <a:defRPr/>
              </a:pPr>
              <a:r>
                <a:rPr lang="en-US" sz="1200" b="1" dirty="0">
                  <a:solidFill>
                    <a:schemeClr val="accent2"/>
                  </a:solidFill>
                </a:rPr>
                <a:t>1.	</a:t>
              </a:r>
              <a:r>
                <a:rPr lang="en-US" sz="1200" dirty="0">
                  <a:solidFill>
                    <a:schemeClr val="tx1">
                      <a:lumMod val="75000"/>
                      <a:lumOff val="25000"/>
                    </a:schemeClr>
                  </a:solidFill>
                </a:rPr>
                <a:t>Infographic: 14 tips for successful digital transformation</a:t>
              </a:r>
            </a:p>
            <a:p>
              <a:pPr marL="342900" indent="-342900">
                <a:lnSpc>
                  <a:spcPct val="110000"/>
                </a:lnSpc>
                <a:spcAft>
                  <a:spcPts val="900"/>
                </a:spcAft>
                <a:buClr>
                  <a:schemeClr val="accent6"/>
                </a:buClr>
                <a:buFont typeface="+mj-lt"/>
                <a:buNone/>
                <a:tabLst/>
              </a:pPr>
              <a:r>
                <a:rPr lang="en-US" sz="1200" b="1" dirty="0">
                  <a:solidFill>
                    <a:schemeClr val="accent2"/>
                  </a:solidFill>
                </a:rPr>
                <a:t>2.	</a:t>
              </a:r>
              <a:r>
                <a:rPr lang="en-US" sz="1200" dirty="0">
                  <a:solidFill>
                    <a:schemeClr val="tx1">
                      <a:lumMod val="75000"/>
                      <a:lumOff val="25000"/>
                    </a:schemeClr>
                  </a:solidFill>
                </a:rPr>
                <a:t>Infographic: Ransomware attacks in 2022</a:t>
              </a:r>
            </a:p>
            <a:p>
              <a:pPr marL="342900" indent="-342900">
                <a:lnSpc>
                  <a:spcPct val="110000"/>
                </a:lnSpc>
                <a:spcAft>
                  <a:spcPts val="900"/>
                </a:spcAft>
                <a:buClr>
                  <a:schemeClr val="accent6"/>
                </a:buClr>
                <a:buFont typeface="+mj-lt"/>
                <a:buNone/>
                <a:tabLst/>
              </a:pPr>
              <a:r>
                <a:rPr lang="en-US" sz="1200" b="1" dirty="0">
                  <a:solidFill>
                    <a:schemeClr val="accent2"/>
                  </a:solidFill>
                </a:rPr>
                <a:t>3.	</a:t>
              </a:r>
              <a:r>
                <a:rPr lang="en-US" sz="1200" dirty="0">
                  <a:solidFill>
                    <a:schemeClr val="tx1">
                      <a:lumMod val="75000"/>
                      <a:lumOff val="25000"/>
                    </a:schemeClr>
                  </a:solidFill>
                </a:rPr>
                <a:t>Kubernetes vs. Docker: Building cloud-native</a:t>
              </a:r>
            </a:p>
            <a:p>
              <a:pPr marL="342900" indent="-342900">
                <a:lnSpc>
                  <a:spcPct val="110000"/>
                </a:lnSpc>
                <a:spcAft>
                  <a:spcPts val="900"/>
                </a:spcAft>
                <a:buClr>
                  <a:schemeClr val="accent6"/>
                </a:buClr>
                <a:buFont typeface="+mj-lt"/>
                <a:buNone/>
                <a:tabLst/>
              </a:pPr>
              <a:r>
                <a:rPr lang="fr-FR" sz="1200" b="1" dirty="0">
                  <a:solidFill>
                    <a:schemeClr val="accent2"/>
                  </a:solidFill>
                </a:rPr>
                <a:t>4.	</a:t>
              </a:r>
              <a:r>
                <a:rPr lang="fr-FR" sz="1200" dirty="0">
                  <a:solidFill>
                    <a:schemeClr val="tx1">
                      <a:lumMod val="75000"/>
                      <a:lumOff val="25000"/>
                    </a:schemeClr>
                  </a:solidFill>
                </a:rPr>
                <a:t>Why is MITRE ATT&amp;CK a cyber resilience rock star?</a:t>
              </a:r>
            </a:p>
            <a:p>
              <a:pPr marL="342900" indent="-342900">
                <a:lnSpc>
                  <a:spcPct val="110000"/>
                </a:lnSpc>
                <a:spcAft>
                  <a:spcPts val="900"/>
                </a:spcAft>
                <a:buClr>
                  <a:schemeClr val="accent6"/>
                </a:buClr>
                <a:buFont typeface="+mj-lt"/>
                <a:buNone/>
                <a:tabLst/>
              </a:pPr>
              <a:r>
                <a:rPr lang="en-US" sz="1200" b="1" i="0" dirty="0">
                  <a:solidFill>
                    <a:schemeClr val="accent2"/>
                  </a:solidFill>
                </a:rPr>
                <a:t>5.	</a:t>
              </a:r>
              <a:r>
                <a:rPr lang="en-US" sz="1200" dirty="0">
                  <a:solidFill>
                    <a:schemeClr val="tx1">
                      <a:lumMod val="75000"/>
                      <a:lumOff val="25000"/>
                    </a:schemeClr>
                  </a:solidFill>
                </a:rPr>
                <a:t>5G has found its groove, your 17-page guide to 5G mobile networking</a:t>
              </a:r>
            </a:p>
            <a:p>
              <a:pPr marL="342900" indent="-342900">
                <a:lnSpc>
                  <a:spcPct val="110000"/>
                </a:lnSpc>
                <a:spcAft>
                  <a:spcPts val="900"/>
                </a:spcAft>
                <a:buClr>
                  <a:schemeClr val="accent6"/>
                </a:buClr>
                <a:buFont typeface="+mj-lt"/>
                <a:buNone/>
                <a:tabLst/>
              </a:pPr>
              <a:r>
                <a:rPr lang="en-US" sz="1200" b="1" dirty="0">
                  <a:solidFill>
                    <a:schemeClr val="accent2"/>
                  </a:solidFill>
                </a:rPr>
                <a:t>6.	</a:t>
              </a:r>
              <a:r>
                <a:rPr lang="en-US" sz="1200" dirty="0">
                  <a:solidFill>
                    <a:schemeClr val="tx1">
                      <a:lumMod val="75000"/>
                      <a:lumOff val="25000"/>
                    </a:schemeClr>
                  </a:solidFill>
                </a:rPr>
                <a:t>The ultimate guide to developing modern mobile applications</a:t>
              </a:r>
            </a:p>
            <a:p>
              <a:pPr marL="342900" indent="-342900">
                <a:lnSpc>
                  <a:spcPct val="110000"/>
                </a:lnSpc>
                <a:spcAft>
                  <a:spcPts val="900"/>
                </a:spcAft>
                <a:buClr>
                  <a:schemeClr val="accent6"/>
                </a:buClr>
                <a:buFont typeface="+mj-lt"/>
                <a:buNone/>
                <a:tabLst/>
              </a:pPr>
              <a:r>
                <a:rPr lang="en-US" sz="1200" b="1" dirty="0">
                  <a:solidFill>
                    <a:schemeClr val="accent2"/>
                  </a:solidFill>
                </a:rPr>
                <a:t>7.	</a:t>
              </a:r>
              <a:r>
                <a:rPr lang="en-US" sz="1200" dirty="0">
                  <a:solidFill>
                    <a:schemeClr val="tx1">
                      <a:lumMod val="75000"/>
                      <a:lumOff val="25000"/>
                    </a:schemeClr>
                  </a:solidFill>
                </a:rPr>
                <a:t>Infographic: Impact of the Pandemic on IT Purchasing</a:t>
              </a:r>
            </a:p>
            <a:p>
              <a:pPr marL="342900" indent="-342900">
                <a:lnSpc>
                  <a:spcPct val="110000"/>
                </a:lnSpc>
                <a:spcAft>
                  <a:spcPts val="900"/>
                </a:spcAft>
                <a:buClr>
                  <a:schemeClr val="accent6"/>
                </a:buClr>
                <a:buFont typeface="+mj-lt"/>
                <a:buNone/>
                <a:tabLst/>
              </a:pPr>
              <a:r>
                <a:rPr lang="en-US" sz="1200" b="1" dirty="0">
                  <a:solidFill>
                    <a:schemeClr val="accent2"/>
                  </a:solidFill>
                </a:rPr>
                <a:t>8.	</a:t>
              </a:r>
              <a:r>
                <a:rPr lang="en-US" sz="1200" dirty="0">
                  <a:solidFill>
                    <a:schemeClr val="tx1">
                      <a:lumMod val="75000"/>
                      <a:lumOff val="25000"/>
                    </a:schemeClr>
                  </a:solidFill>
                </a:rPr>
                <a:t>You scream, I scream, we all scream for Windows 11</a:t>
              </a:r>
            </a:p>
            <a:p>
              <a:pPr marL="342900" marR="0" lvl="0" indent="-342900" algn="l" defTabSz="914400" rtl="0" eaLnBrk="1" fontAlgn="auto" latinLnBrk="0" hangingPunct="1">
                <a:lnSpc>
                  <a:spcPct val="110000"/>
                </a:lnSpc>
                <a:spcBef>
                  <a:spcPts val="0"/>
                </a:spcBef>
                <a:spcAft>
                  <a:spcPts val="900"/>
                </a:spcAft>
                <a:buClr>
                  <a:schemeClr val="accent6"/>
                </a:buClr>
                <a:buSzTx/>
                <a:buFont typeface="+mj-lt"/>
                <a:buNone/>
                <a:tabLst/>
                <a:defRPr/>
              </a:pPr>
              <a:r>
                <a:rPr lang="en-US" sz="1200" b="1" dirty="0">
                  <a:solidFill>
                    <a:schemeClr val="accent2"/>
                  </a:solidFill>
                </a:rPr>
                <a:t>9.	</a:t>
              </a:r>
              <a:r>
                <a:rPr lang="en-US" sz="1200" dirty="0">
                  <a:solidFill>
                    <a:schemeClr val="tx1">
                      <a:lumMod val="75000"/>
                      <a:lumOff val="25000"/>
                    </a:schemeClr>
                  </a:solidFill>
                </a:rPr>
                <a:t>Long live the LAN, a guide on the heart of network change</a:t>
              </a:r>
            </a:p>
            <a:p>
              <a:pPr marL="342900" marR="0" lvl="0" indent="-342900" algn="l" defTabSz="914400" rtl="0" eaLnBrk="1" fontAlgn="auto" latinLnBrk="0" hangingPunct="1">
                <a:lnSpc>
                  <a:spcPct val="110000"/>
                </a:lnSpc>
                <a:spcBef>
                  <a:spcPts val="0"/>
                </a:spcBef>
                <a:spcAft>
                  <a:spcPts val="900"/>
                </a:spcAft>
                <a:buClr>
                  <a:schemeClr val="accent6"/>
                </a:buClr>
                <a:buSzTx/>
                <a:buFont typeface="+mj-lt"/>
                <a:buNone/>
                <a:tabLst/>
                <a:defRPr/>
              </a:pPr>
              <a:r>
                <a:rPr lang="en-US" sz="1200" b="1" dirty="0">
                  <a:solidFill>
                    <a:schemeClr val="accent2"/>
                  </a:solidFill>
                </a:rPr>
                <a:t>10.	</a:t>
              </a:r>
              <a:r>
                <a:rPr lang="en-US" sz="1200" dirty="0">
                  <a:solidFill>
                    <a:schemeClr val="tx1">
                      <a:lumMod val="75000"/>
                      <a:lumOff val="25000"/>
                    </a:schemeClr>
                  </a:solidFill>
                </a:rPr>
                <a:t>Be an Airbnb: Software development as a business process </a:t>
              </a:r>
              <a:br>
                <a:rPr lang="en-US" sz="1200" dirty="0">
                  <a:solidFill>
                    <a:schemeClr val="tx1">
                      <a:lumMod val="75000"/>
                      <a:lumOff val="25000"/>
                    </a:schemeClr>
                  </a:solidFill>
                </a:rPr>
              </a:br>
              <a:r>
                <a:rPr lang="en-US" sz="1200" dirty="0">
                  <a:solidFill>
                    <a:schemeClr val="tx1">
                      <a:lumMod val="75000"/>
                      <a:lumOff val="25000"/>
                    </a:schemeClr>
                  </a:solidFill>
                </a:rPr>
                <a:t>to drive innovation</a:t>
              </a:r>
            </a:p>
          </p:txBody>
        </p:sp>
      </p:grpSp>
      <p:pic>
        <p:nvPicPr>
          <p:cNvPr id="12" name="Picture 11">
            <a:extLst>
              <a:ext uri="{FF2B5EF4-FFF2-40B4-BE49-F238E27FC236}">
                <a16:creationId xmlns:a16="http://schemas.microsoft.com/office/drawing/2014/main" id="{05112B7E-6E96-280F-5EFD-1FCAB9DFB6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150"/>
          <a:stretch/>
        </p:blipFill>
        <p:spPr>
          <a:xfrm>
            <a:off x="6328611" y="1188720"/>
            <a:ext cx="5406189" cy="4155514"/>
          </a:xfrm>
          <a:prstGeom prst="rect">
            <a:avLst/>
          </a:prstGeom>
          <a:noFill/>
          <a:ln w="6350">
            <a:solidFill>
              <a:schemeClr val="accent4"/>
            </a:solidFill>
          </a:ln>
        </p:spPr>
      </p:pic>
      <p:sp>
        <p:nvSpPr>
          <p:cNvPr id="10" name="TextBox 9">
            <a:extLst>
              <a:ext uri="{FF2B5EF4-FFF2-40B4-BE49-F238E27FC236}">
                <a16:creationId xmlns:a16="http://schemas.microsoft.com/office/drawing/2014/main" id="{1BE5065D-ABA1-BD61-E2EA-7889D0D15C74}"/>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accent4"/>
                </a:solidFill>
                <a:latin typeface="Arial" charset="0"/>
                <a:ea typeface="Arial" charset="0"/>
                <a:cs typeface="Arial" charset="0"/>
              </a:rPr>
              <a:t>© TechTarget</a:t>
            </a:r>
          </a:p>
        </p:txBody>
      </p:sp>
      <p:sp>
        <p:nvSpPr>
          <p:cNvPr id="11" name="Content Placeholder 3">
            <a:extLst>
              <a:ext uri="{FF2B5EF4-FFF2-40B4-BE49-F238E27FC236}">
                <a16:creationId xmlns:a16="http://schemas.microsoft.com/office/drawing/2014/main" id="{D1069D36-76DB-2088-F3A9-478455E73D2E}"/>
              </a:ext>
            </a:extLst>
          </p:cNvPr>
          <p:cNvSpPr>
            <a:spLocks noGrp="1"/>
          </p:cNvSpPr>
          <p:nvPr>
            <p:ph sz="half" idx="2" hasCustomPrompt="1"/>
          </p:nvPr>
        </p:nvSpPr>
        <p:spPr>
          <a:xfrm>
            <a:off x="457200" y="457200"/>
            <a:ext cx="5577840" cy="1524007"/>
          </a:xfrm>
          <a:solidFill>
            <a:srgbClr val="F5F5F5"/>
          </a:solidFill>
          <a:ln w="6350">
            <a:noFill/>
          </a:ln>
        </p:spPr>
        <p:txBody>
          <a:bodyPr lIns="283464" tIns="182880" rIns="274320" bIns="274320">
            <a:spAutoFit/>
          </a:bodyPr>
          <a:lstStyle>
            <a:lvl1pPr marL="0" marR="0" indent="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None/>
              <a:tabLst/>
              <a:defRPr sz="1600" b="1" i="0" baseline="0">
                <a:solidFill>
                  <a:schemeClr val="accent1"/>
                </a:solidFill>
              </a:defRPr>
            </a:lvl1pPr>
            <a:lvl2pPr marL="182880" indent="-182880">
              <a:spcBef>
                <a:spcPts val="0"/>
              </a:spcBef>
              <a:spcAft>
                <a:spcPts val="1000"/>
              </a:spcAft>
              <a:defRPr sz="1400" baseline="0">
                <a:solidFill>
                  <a:srgbClr val="5C5C5C"/>
                </a:solidFill>
              </a:defRPr>
            </a:lvl2pPr>
            <a:lvl3pPr marL="182880" indent="-182880">
              <a:spcBef>
                <a:spcPts val="0"/>
              </a:spcBef>
              <a:spcAft>
                <a:spcPts val="1000"/>
              </a:spcAft>
              <a:defRPr sz="1400" baseline="0">
                <a:solidFill>
                  <a:srgbClr val="5C5C5C"/>
                </a:solidFill>
              </a:defRPr>
            </a:lvl3pPr>
            <a:lvl4pPr>
              <a:spcAft>
                <a:spcPts val="300"/>
              </a:spcAft>
              <a:defRPr sz="1600">
                <a:solidFill>
                  <a:srgbClr val="5C5C5C"/>
                </a:solidFill>
              </a:defRPr>
            </a:lvl4pPr>
            <a:lvl5pPr>
              <a:defRPr sz="1600"/>
            </a:lvl5pPr>
          </a:lstStyle>
          <a:p>
            <a:r>
              <a:rPr lang="en-US" dirty="0"/>
              <a:t>And we saw these trends reflected in the top content from UK editorial as well. 5G, ransomware, modern mobile applications —the research related to the projects mirrored each other.</a:t>
            </a:r>
          </a:p>
        </p:txBody>
      </p:sp>
      <p:sp>
        <p:nvSpPr>
          <p:cNvPr id="15" name="Text Placeholder 8">
            <a:extLst>
              <a:ext uri="{FF2B5EF4-FFF2-40B4-BE49-F238E27FC236}">
                <a16:creationId xmlns:a16="http://schemas.microsoft.com/office/drawing/2014/main" id="{42CCE904-030E-69BD-BE5F-D7F9D6A2F593}"/>
              </a:ext>
            </a:extLst>
          </p:cNvPr>
          <p:cNvSpPr>
            <a:spLocks noGrp="1"/>
          </p:cNvSpPr>
          <p:nvPr>
            <p:ph type="body" sz="quarter" idx="11" hasCustomPrompt="1"/>
          </p:nvPr>
        </p:nvSpPr>
        <p:spPr>
          <a:xfrm>
            <a:off x="457200" y="457199"/>
            <a:ext cx="274320" cy="731520"/>
          </a:xfrm>
        </p:spPr>
        <p:txBody>
          <a:bodyPr wrap="square" lIns="91440" tIns="91440" rIns="18288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
        <p:nvSpPr>
          <p:cNvPr id="16" name="Text Placeholder 8">
            <a:extLst>
              <a:ext uri="{FF2B5EF4-FFF2-40B4-BE49-F238E27FC236}">
                <a16:creationId xmlns:a16="http://schemas.microsoft.com/office/drawing/2014/main" id="{DD2D853F-5278-247C-526F-370BFFD17502}"/>
              </a:ext>
            </a:extLst>
          </p:cNvPr>
          <p:cNvSpPr>
            <a:spLocks noGrp="1"/>
          </p:cNvSpPr>
          <p:nvPr>
            <p:ph type="body" sz="quarter" idx="12" hasCustomPrompt="1"/>
          </p:nvPr>
        </p:nvSpPr>
        <p:spPr>
          <a:xfrm>
            <a:off x="3471477" y="1249687"/>
            <a:ext cx="274320" cy="731520"/>
          </a:xfrm>
        </p:spPr>
        <p:txBody>
          <a:bodyPr wrap="square" lIns="0" tIns="91440" rIns="91440" bIns="91440">
            <a:noAutofit/>
          </a:bodyPr>
          <a:lstStyle>
            <a:lvl1pPr marL="0" marR="0" indent="0" algn="l" defTabSz="914400" rtl="0" eaLnBrk="1" fontAlgn="auto" latinLnBrk="0" hangingPunct="1">
              <a:lnSpc>
                <a:spcPct val="100000"/>
              </a:lnSpc>
              <a:spcBef>
                <a:spcPts val="0"/>
              </a:spcBef>
              <a:spcAft>
                <a:spcPts val="0"/>
              </a:spcAft>
              <a:buClrTx/>
              <a:buSzTx/>
              <a:buFontTx/>
              <a:buNone/>
              <a:tabLst/>
              <a:defRPr sz="4000" baseline="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lumMod val="75000"/>
                    <a:lumOff val="25000"/>
                  </a:srgbClr>
                </a:solidFill>
                <a:effectLst/>
                <a:uLnTx/>
                <a:uFillTx/>
                <a:latin typeface="Arial" panose="020B0604020202020204"/>
                <a:ea typeface="+mn-ea"/>
                <a:cs typeface="+mn-cs"/>
              </a:rPr>
              <a:t>”</a:t>
            </a:r>
          </a:p>
        </p:txBody>
      </p:sp>
    </p:spTree>
    <p:extLst>
      <p:ext uri="{BB962C8B-B14F-4D97-AF65-F5344CB8AC3E}">
        <p14:creationId xmlns:p14="http://schemas.microsoft.com/office/powerpoint/2010/main" val="1344471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6_Title Only">
    <p:spTree>
      <p:nvGrpSpPr>
        <p:cNvPr id="1" name=""/>
        <p:cNvGrpSpPr/>
        <p:nvPr/>
      </p:nvGrpSpPr>
      <p:grpSpPr>
        <a:xfrm>
          <a:off x="0" y="0"/>
          <a:ext cx="0" cy="0"/>
          <a:chOff x="0" y="0"/>
          <a:chExt cx="0" cy="0"/>
        </a:xfrm>
      </p:grpSpPr>
      <p:pic>
        <p:nvPicPr>
          <p:cNvPr id="20" name="Picture Placeholder 5">
            <a:extLst>
              <a:ext uri="{FF2B5EF4-FFF2-40B4-BE49-F238E27FC236}">
                <a16:creationId xmlns:a16="http://schemas.microsoft.com/office/drawing/2014/main" id="{0374D36F-5A28-ED40-5267-0CDD9D7F7D31}"/>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58668" y="-33867"/>
            <a:ext cx="12309336" cy="6925733"/>
          </a:xfrm>
          <a:prstGeom prst="rect">
            <a:avLst/>
          </a:prstGeom>
        </p:spPr>
      </p:pic>
      <p:sp>
        <p:nvSpPr>
          <p:cNvPr id="5" name="Text Placeholder 6">
            <a:extLst>
              <a:ext uri="{FF2B5EF4-FFF2-40B4-BE49-F238E27FC236}">
                <a16:creationId xmlns:a16="http://schemas.microsoft.com/office/drawing/2014/main" id="{90B441C9-FE0F-C640-B066-6ACBAA2CAC49}"/>
              </a:ext>
            </a:extLst>
          </p:cNvPr>
          <p:cNvSpPr>
            <a:spLocks noGrp="1"/>
          </p:cNvSpPr>
          <p:nvPr>
            <p:ph type="body" sz="quarter" idx="10"/>
          </p:nvPr>
        </p:nvSpPr>
        <p:spPr>
          <a:xfrm>
            <a:off x="1840611" y="6513404"/>
            <a:ext cx="9749726" cy="328076"/>
          </a:xfrm>
        </p:spPr>
        <p:txBody>
          <a:bodyPr/>
          <a:lstStyle>
            <a:lvl1pPr marL="0" marR="0" indent="0" algn="l" defTabSz="914400" rtl="0" eaLnBrk="1" fontAlgn="auto" latinLnBrk="0" hangingPunct="1">
              <a:lnSpc>
                <a:spcPct val="90000"/>
              </a:lnSpc>
              <a:spcBef>
                <a:spcPts val="1000"/>
              </a:spcBef>
              <a:spcAft>
                <a:spcPts val="600"/>
              </a:spcAft>
              <a:buClr>
                <a:schemeClr val="accent6"/>
              </a:buClr>
              <a:buSzTx/>
              <a:buFont typeface="Arial"/>
              <a:buNone/>
              <a:tabLst/>
              <a:defRPr sz="900">
                <a:solidFill>
                  <a:schemeClr val="bg1"/>
                </a:solidFill>
              </a:defRPr>
            </a:lvl1pPr>
            <a:lvl2pPr marL="457200" indent="0">
              <a:buNone/>
              <a:defRPr sz="1000">
                <a:solidFill>
                  <a:schemeClr val="accent4"/>
                </a:solidFill>
              </a:defRPr>
            </a:lvl2pPr>
            <a:lvl3pPr marL="914400" indent="0">
              <a:buNone/>
              <a:defRPr sz="1000">
                <a:solidFill>
                  <a:schemeClr val="accent4"/>
                </a:solidFill>
              </a:defRPr>
            </a:lvl3pPr>
            <a:lvl4pPr marL="1371600" indent="0">
              <a:buNone/>
              <a:defRPr sz="1000">
                <a:solidFill>
                  <a:schemeClr val="accent4"/>
                </a:solidFill>
              </a:defRPr>
            </a:lvl4pPr>
            <a:lvl5pPr marL="1828800" indent="0">
              <a:buNone/>
              <a:defRPr sz="1000">
                <a:solidFill>
                  <a:schemeClr val="accent4"/>
                </a:solidFill>
              </a:defRPr>
            </a:lvl5pPr>
          </a:lstStyle>
          <a:p>
            <a:endParaRPr lang="en-US" dirty="0"/>
          </a:p>
        </p:txBody>
      </p:sp>
      <p:sp>
        <p:nvSpPr>
          <p:cNvPr id="8" name="TextBox 7">
            <a:extLst>
              <a:ext uri="{FF2B5EF4-FFF2-40B4-BE49-F238E27FC236}">
                <a16:creationId xmlns:a16="http://schemas.microsoft.com/office/drawing/2014/main" id="{49D41379-E7BF-A148-95ED-FD3E24B9A3C3}"/>
              </a:ext>
            </a:extLst>
          </p:cNvPr>
          <p:cNvSpPr txBox="1"/>
          <p:nvPr userDrawn="1"/>
        </p:nvSpPr>
        <p:spPr>
          <a:xfrm>
            <a:off x="1460696" y="6492423"/>
            <a:ext cx="533400" cy="246221"/>
          </a:xfrm>
          <a:prstGeom prst="rect">
            <a:avLst/>
          </a:prstGeom>
          <a:noFill/>
        </p:spPr>
        <p:txBody>
          <a:bodyPr wrap="square" rtlCol="0">
            <a:spAutoFit/>
          </a:bodyPr>
          <a:lstStyle/>
          <a:p>
            <a:fld id="{4AE80598-88C3-994B-A73E-7AC311CC4313}" type="slidenum">
              <a:rPr lang="en-US" sz="1000" smtClean="0">
                <a:solidFill>
                  <a:schemeClr val="bg1"/>
                </a:solidFill>
                <a:latin typeface="Arial" charset="0"/>
                <a:ea typeface="Arial" charset="0"/>
                <a:cs typeface="Arial" charset="0"/>
              </a:rPr>
              <a:t>‹#›</a:t>
            </a:fld>
            <a:endParaRPr lang="en-US" sz="1000">
              <a:solidFill>
                <a:schemeClr val="bg1"/>
              </a:solidFill>
              <a:latin typeface="Arial" charset="0"/>
              <a:ea typeface="Arial" charset="0"/>
              <a:cs typeface="Arial" charset="0"/>
            </a:endParaRPr>
          </a:p>
        </p:txBody>
      </p:sp>
      <p:sp>
        <p:nvSpPr>
          <p:cNvPr id="2" name="TextBox 1">
            <a:extLst>
              <a:ext uri="{FF2B5EF4-FFF2-40B4-BE49-F238E27FC236}">
                <a16:creationId xmlns:a16="http://schemas.microsoft.com/office/drawing/2014/main" id="{F0745CB8-250F-FA48-3B31-DCA4E8A0F9C4}"/>
              </a:ext>
            </a:extLst>
          </p:cNvPr>
          <p:cNvSpPr txBox="1"/>
          <p:nvPr userDrawn="1"/>
        </p:nvSpPr>
        <p:spPr>
          <a:xfrm>
            <a:off x="457200" y="640080"/>
            <a:ext cx="6645077" cy="461665"/>
          </a:xfrm>
          <a:prstGeom prst="rect">
            <a:avLst/>
          </a:prstGeom>
          <a:noFill/>
        </p:spPr>
        <p:txBody>
          <a:bodyPr wrap="square" lIns="0" tIns="0" rIns="0" bIns="182880" rtlCol="0" anchor="b" anchorCtr="0">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000" b="1" spc="-20" baseline="0" dirty="0">
                <a:solidFill>
                  <a:schemeClr val="bg1"/>
                </a:solidFill>
              </a:rPr>
              <a:t>2022 UK/I Top Subject Lines for conversion, per topic</a:t>
            </a:r>
          </a:p>
        </p:txBody>
      </p:sp>
      <p:grpSp>
        <p:nvGrpSpPr>
          <p:cNvPr id="6" name="Group 5">
            <a:extLst>
              <a:ext uri="{FF2B5EF4-FFF2-40B4-BE49-F238E27FC236}">
                <a16:creationId xmlns:a16="http://schemas.microsoft.com/office/drawing/2014/main" id="{EABA2B31-3B0E-307E-2150-0A15F648073D}"/>
              </a:ext>
            </a:extLst>
          </p:cNvPr>
          <p:cNvGrpSpPr/>
          <p:nvPr userDrawn="1"/>
        </p:nvGrpSpPr>
        <p:grpSpPr>
          <a:xfrm>
            <a:off x="-67733" y="1463040"/>
            <a:ext cx="12320693" cy="2286000"/>
            <a:chOff x="-67733" y="1751461"/>
            <a:chExt cx="12320693" cy="2286000"/>
          </a:xfrm>
        </p:grpSpPr>
        <p:sp>
          <p:nvSpPr>
            <p:cNvPr id="16" name="Rectangle 15">
              <a:extLst>
                <a:ext uri="{FF2B5EF4-FFF2-40B4-BE49-F238E27FC236}">
                  <a16:creationId xmlns:a16="http://schemas.microsoft.com/office/drawing/2014/main" id="{E97D6879-5E80-2964-4A51-8DCB21E3BB3B}"/>
                </a:ext>
              </a:extLst>
            </p:cNvPr>
            <p:cNvSpPr/>
            <p:nvPr userDrawn="1"/>
          </p:nvSpPr>
          <p:spPr>
            <a:xfrm>
              <a:off x="-67733" y="1751461"/>
              <a:ext cx="12320693" cy="2286000"/>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99AC32B5-E738-2F01-9DC2-36D97F6FEB6A}"/>
                </a:ext>
              </a:extLst>
            </p:cNvPr>
            <p:cNvGrpSpPr/>
            <p:nvPr userDrawn="1"/>
          </p:nvGrpSpPr>
          <p:grpSpPr>
            <a:xfrm>
              <a:off x="457199" y="2011680"/>
              <a:ext cx="11262361" cy="1644233"/>
              <a:chOff x="457200" y="1554480"/>
              <a:chExt cx="11277600" cy="1644233"/>
            </a:xfrm>
          </p:grpSpPr>
          <p:sp>
            <p:nvSpPr>
              <p:cNvPr id="3" name="TextBox 2">
                <a:extLst>
                  <a:ext uri="{FF2B5EF4-FFF2-40B4-BE49-F238E27FC236}">
                    <a16:creationId xmlns:a16="http://schemas.microsoft.com/office/drawing/2014/main" id="{36DE2BE0-437D-B05B-A817-7B909608AA5E}"/>
                  </a:ext>
                </a:extLst>
              </p:cNvPr>
              <p:cNvSpPr txBox="1"/>
              <p:nvPr userDrawn="1"/>
            </p:nvSpPr>
            <p:spPr>
              <a:xfrm>
                <a:off x="457200" y="1554480"/>
                <a:ext cx="1957137" cy="1644233"/>
              </a:xfrm>
              <a:prstGeom prst="rect">
                <a:avLst/>
              </a:prstGeom>
              <a:noFill/>
            </p:spPr>
            <p:txBody>
              <a:bodyPr wrap="square" lIns="0" tIns="0" rIns="0" bIns="0" rtlCol="0">
                <a:spAutoFit/>
              </a:bodyPr>
              <a:lstStyle/>
              <a:p>
                <a:pPr marL="0" marR="0" lvl="0" indent="0" algn="l" defTabSz="914400" rtl="0" eaLnBrk="1" fontAlgn="auto" latinLnBrk="0" hangingPunct="1">
                  <a:lnSpc>
                    <a:spcPct val="90000"/>
                  </a:lnSpc>
                  <a:spcBef>
                    <a:spcPts val="0"/>
                  </a:spcBef>
                  <a:spcAft>
                    <a:spcPts val="1200"/>
                  </a:spcAft>
                  <a:buClr>
                    <a:schemeClr val="accent6"/>
                  </a:buClr>
                  <a:buSzTx/>
                  <a:buFont typeface="+mj-lt"/>
                  <a:buNone/>
                  <a:tabLst/>
                  <a:defRPr/>
                </a:pPr>
                <a:r>
                  <a:rPr lang="en-US" sz="1300" b="1" dirty="0">
                    <a:solidFill>
                      <a:schemeClr val="accent2"/>
                    </a:solidFill>
                  </a:rPr>
                  <a:t>Security</a:t>
                </a:r>
                <a:endParaRPr lang="en-US" sz="1400" b="1" dirty="0">
                  <a:solidFill>
                    <a:schemeClr val="accent2"/>
                  </a:solidFill>
                </a:endParaRP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Free 82-page E-book: </a:t>
                </a:r>
                <a:br>
                  <a:rPr lang="en-US" sz="1000" dirty="0">
                    <a:solidFill>
                      <a:schemeClr val="tx1">
                        <a:lumMod val="75000"/>
                        <a:lumOff val="25000"/>
                      </a:schemeClr>
                    </a:solidFill>
                  </a:rPr>
                </a:br>
                <a:r>
                  <a:rPr lang="en-US" sz="1000" i="1" dirty="0">
                    <a:solidFill>
                      <a:schemeClr val="tx1">
                        <a:lumMod val="75000"/>
                        <a:lumOff val="25000"/>
                      </a:schemeClr>
                    </a:solidFill>
                  </a:rPr>
                  <a:t>The State of the Kubernetes Ecosystem</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How to choose the right MSSP</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5 steps for securely connecting your remote workforce</a:t>
                </a:r>
              </a:p>
            </p:txBody>
          </p:sp>
          <p:sp>
            <p:nvSpPr>
              <p:cNvPr id="9" name="TextBox 8">
                <a:extLst>
                  <a:ext uri="{FF2B5EF4-FFF2-40B4-BE49-F238E27FC236}">
                    <a16:creationId xmlns:a16="http://schemas.microsoft.com/office/drawing/2014/main" id="{E90623D8-F4F7-4AE1-CD6A-056E8623FF43}"/>
                  </a:ext>
                </a:extLst>
              </p:cNvPr>
              <p:cNvSpPr txBox="1"/>
              <p:nvPr userDrawn="1"/>
            </p:nvSpPr>
            <p:spPr>
              <a:xfrm>
                <a:off x="2787316" y="1554480"/>
                <a:ext cx="1957137" cy="1644233"/>
              </a:xfrm>
              <a:prstGeom prst="rect">
                <a:avLst/>
              </a:prstGeom>
              <a:noFill/>
            </p:spPr>
            <p:txBody>
              <a:bodyPr wrap="square" lIns="0" tIns="0" rIns="0" bIns="0" rtlCol="0">
                <a:spAutoFit/>
              </a:bodyPr>
              <a:lstStyle/>
              <a:p>
                <a:pPr marL="0" marR="0" lvl="0" indent="0" algn="l" defTabSz="914400" rtl="0" eaLnBrk="1" fontAlgn="auto" latinLnBrk="0" hangingPunct="1">
                  <a:lnSpc>
                    <a:spcPct val="90000"/>
                  </a:lnSpc>
                  <a:spcBef>
                    <a:spcPts val="0"/>
                  </a:spcBef>
                  <a:spcAft>
                    <a:spcPts val="1200"/>
                  </a:spcAft>
                  <a:buClr>
                    <a:schemeClr val="accent6"/>
                  </a:buClr>
                  <a:buSzTx/>
                  <a:buFont typeface="+mj-lt"/>
                  <a:buNone/>
                  <a:tabLst/>
                  <a:defRPr/>
                </a:pPr>
                <a:r>
                  <a:rPr lang="en-US" sz="1300" b="1" dirty="0">
                    <a:solidFill>
                      <a:schemeClr val="accent2"/>
                    </a:solidFill>
                  </a:rPr>
                  <a:t>Storage</a:t>
                </a:r>
                <a:endParaRPr lang="en-US" sz="1400" b="1" dirty="0">
                  <a:solidFill>
                    <a:schemeClr val="accent2"/>
                  </a:solidFill>
                </a:endParaRP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9 essential components of </a:t>
                </a:r>
                <a:br>
                  <a:rPr lang="en-US" sz="1000" dirty="0">
                    <a:solidFill>
                      <a:schemeClr val="tx1">
                        <a:lumMod val="75000"/>
                        <a:lumOff val="25000"/>
                      </a:schemeClr>
                    </a:solidFill>
                  </a:rPr>
                </a:br>
                <a:r>
                  <a:rPr lang="en-US" sz="1000" dirty="0">
                    <a:solidFill>
                      <a:schemeClr val="tx1">
                        <a:lumMod val="75000"/>
                        <a:lumOff val="25000"/>
                      </a:schemeClr>
                    </a:solidFill>
                  </a:rPr>
                  <a:t>a ransomware crisis plan</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Enterprise Backup: </a:t>
                </a:r>
                <a:br>
                  <a:rPr lang="en-US" sz="1000" dirty="0">
                    <a:solidFill>
                      <a:schemeClr val="tx1">
                        <a:lumMod val="75000"/>
                        <a:lumOff val="25000"/>
                      </a:schemeClr>
                    </a:solidFill>
                  </a:rPr>
                </a:br>
                <a:r>
                  <a:rPr lang="en-US" sz="1000" dirty="0">
                    <a:solidFill>
                      <a:schemeClr val="tx1">
                        <a:lumMod val="75000"/>
                        <a:lumOff val="25000"/>
                      </a:schemeClr>
                    </a:solidFill>
                  </a:rPr>
                  <a:t>5 must-haves</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Ransomware remediation checklist</a:t>
                </a:r>
              </a:p>
            </p:txBody>
          </p:sp>
          <p:sp>
            <p:nvSpPr>
              <p:cNvPr id="11" name="TextBox 10">
                <a:extLst>
                  <a:ext uri="{FF2B5EF4-FFF2-40B4-BE49-F238E27FC236}">
                    <a16:creationId xmlns:a16="http://schemas.microsoft.com/office/drawing/2014/main" id="{B9A4129A-CDB5-F68B-C806-2D0EF64D09F9}"/>
                  </a:ext>
                </a:extLst>
              </p:cNvPr>
              <p:cNvSpPr txBox="1"/>
              <p:nvPr userDrawn="1"/>
            </p:nvSpPr>
            <p:spPr>
              <a:xfrm>
                <a:off x="5117432" y="1554480"/>
                <a:ext cx="1957137" cy="1630383"/>
              </a:xfrm>
              <a:prstGeom prst="rect">
                <a:avLst/>
              </a:prstGeom>
              <a:noFill/>
            </p:spPr>
            <p:txBody>
              <a:bodyPr wrap="square" lIns="0" tIns="0" rIns="0" bIns="0" rtlCol="0">
                <a:spAutoFit/>
              </a:bodyPr>
              <a:lstStyle/>
              <a:p>
                <a:pPr marL="0" marR="0" lvl="0" indent="0" algn="l" defTabSz="914400" rtl="0" eaLnBrk="1" fontAlgn="auto" latinLnBrk="0" hangingPunct="1">
                  <a:lnSpc>
                    <a:spcPct val="90000"/>
                  </a:lnSpc>
                  <a:spcBef>
                    <a:spcPts val="0"/>
                  </a:spcBef>
                  <a:spcAft>
                    <a:spcPts val="1200"/>
                  </a:spcAft>
                  <a:buClr>
                    <a:schemeClr val="accent6"/>
                  </a:buClr>
                  <a:buSzTx/>
                  <a:buFont typeface="+mj-lt"/>
                  <a:buNone/>
                  <a:tabLst/>
                  <a:defRPr/>
                </a:pPr>
                <a:r>
                  <a:rPr lang="en-US" sz="1300" b="1" dirty="0">
                    <a:solidFill>
                      <a:schemeClr val="accent2"/>
                    </a:solidFill>
                  </a:rPr>
                  <a:t>Enterprise Applications</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Chatbot best practices for beginners: A practical guide</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The transition from RPA to intelligent automation</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51-pg E-book: </a:t>
                </a:r>
                <a:r>
                  <a:rPr lang="en-US" sz="1000" i="1" dirty="0">
                    <a:solidFill>
                      <a:schemeClr val="tx1">
                        <a:lumMod val="75000"/>
                        <a:lumOff val="25000"/>
                      </a:schemeClr>
                    </a:solidFill>
                  </a:rPr>
                  <a:t>Utilising data </a:t>
                </a:r>
                <a:br>
                  <a:rPr lang="en-US" sz="1000" i="1" dirty="0">
                    <a:solidFill>
                      <a:schemeClr val="tx1">
                        <a:lumMod val="75000"/>
                        <a:lumOff val="25000"/>
                      </a:schemeClr>
                    </a:solidFill>
                  </a:rPr>
                </a:br>
                <a:r>
                  <a:rPr lang="en-US" sz="1000" i="1" dirty="0">
                    <a:solidFill>
                      <a:schemeClr val="tx1">
                        <a:lumMod val="75000"/>
                        <a:lumOff val="25000"/>
                      </a:schemeClr>
                    </a:solidFill>
                  </a:rPr>
                  <a:t>for dummies</a:t>
                </a:r>
              </a:p>
            </p:txBody>
          </p:sp>
          <p:sp>
            <p:nvSpPr>
              <p:cNvPr id="13" name="TextBox 12">
                <a:extLst>
                  <a:ext uri="{FF2B5EF4-FFF2-40B4-BE49-F238E27FC236}">
                    <a16:creationId xmlns:a16="http://schemas.microsoft.com/office/drawing/2014/main" id="{E81EEEDF-869D-B6AA-1500-B9A2C8216CB8}"/>
                  </a:ext>
                </a:extLst>
              </p:cNvPr>
              <p:cNvSpPr txBox="1"/>
              <p:nvPr userDrawn="1"/>
            </p:nvSpPr>
            <p:spPr>
              <a:xfrm>
                <a:off x="7447547" y="1554480"/>
                <a:ext cx="1957137" cy="1474956"/>
              </a:xfrm>
              <a:prstGeom prst="rect">
                <a:avLst/>
              </a:prstGeom>
              <a:noFill/>
            </p:spPr>
            <p:txBody>
              <a:bodyPr wrap="square" lIns="0" tIns="0" rIns="0" bIns="0" rtlCol="0">
                <a:spAutoFit/>
              </a:bodyPr>
              <a:lstStyle/>
              <a:p>
                <a:pPr marL="0" marR="0" lvl="0" indent="0" algn="l" defTabSz="914400" rtl="0" eaLnBrk="1" fontAlgn="auto" latinLnBrk="0" hangingPunct="1">
                  <a:lnSpc>
                    <a:spcPct val="90000"/>
                  </a:lnSpc>
                  <a:spcBef>
                    <a:spcPts val="0"/>
                  </a:spcBef>
                  <a:spcAft>
                    <a:spcPts val="1200"/>
                  </a:spcAft>
                  <a:buClr>
                    <a:schemeClr val="accent6"/>
                  </a:buClr>
                  <a:buSzTx/>
                  <a:buFont typeface="+mj-lt"/>
                  <a:buNone/>
                  <a:tabLst/>
                  <a:defRPr/>
                </a:pPr>
                <a:r>
                  <a:rPr lang="en-US" sz="1300" b="1" dirty="0">
                    <a:solidFill>
                      <a:schemeClr val="accent2"/>
                    </a:solidFill>
                  </a:rPr>
                  <a:t>Networking</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Why the time for UCaaS is now</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15 WAN Edge vendors &amp; how they stack up</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6 best practices for managing </a:t>
                </a:r>
                <a:br>
                  <a:rPr lang="en-US" sz="1000" dirty="0">
                    <a:solidFill>
                      <a:schemeClr val="tx1">
                        <a:lumMod val="75000"/>
                        <a:lumOff val="25000"/>
                      </a:schemeClr>
                    </a:solidFill>
                  </a:rPr>
                </a:br>
                <a:r>
                  <a:rPr lang="en-US" sz="1000" dirty="0">
                    <a:solidFill>
                      <a:schemeClr val="tx1">
                        <a:lumMod val="75000"/>
                        <a:lumOff val="25000"/>
                      </a:schemeClr>
                    </a:solidFill>
                  </a:rPr>
                  <a:t>a remote workforce</a:t>
                </a:r>
              </a:p>
            </p:txBody>
          </p:sp>
          <p:sp>
            <p:nvSpPr>
              <p:cNvPr id="14" name="TextBox 13">
                <a:extLst>
                  <a:ext uri="{FF2B5EF4-FFF2-40B4-BE49-F238E27FC236}">
                    <a16:creationId xmlns:a16="http://schemas.microsoft.com/office/drawing/2014/main" id="{E48290FB-9C56-40BE-D1E6-5C0431063A3D}"/>
                  </a:ext>
                </a:extLst>
              </p:cNvPr>
              <p:cNvSpPr txBox="1"/>
              <p:nvPr userDrawn="1"/>
            </p:nvSpPr>
            <p:spPr>
              <a:xfrm>
                <a:off x="9777663" y="1554480"/>
                <a:ext cx="1957137" cy="1644233"/>
              </a:xfrm>
              <a:prstGeom prst="rect">
                <a:avLst/>
              </a:prstGeom>
              <a:noFill/>
            </p:spPr>
            <p:txBody>
              <a:bodyPr wrap="square" lIns="0" tIns="0" rIns="0" bIns="0" rtlCol="0">
                <a:spAutoFit/>
              </a:bodyPr>
              <a:lstStyle/>
              <a:p>
                <a:pPr marL="0" marR="0" lvl="0" indent="0" algn="l" defTabSz="914400" rtl="0" eaLnBrk="1" fontAlgn="auto" latinLnBrk="0" hangingPunct="1">
                  <a:lnSpc>
                    <a:spcPct val="90000"/>
                  </a:lnSpc>
                  <a:spcBef>
                    <a:spcPts val="0"/>
                  </a:spcBef>
                  <a:spcAft>
                    <a:spcPts val="1200"/>
                  </a:spcAft>
                  <a:buClr>
                    <a:schemeClr val="accent6"/>
                  </a:buClr>
                  <a:buSzTx/>
                  <a:buFont typeface="+mj-lt"/>
                  <a:buNone/>
                  <a:tabLst/>
                  <a:defRPr/>
                </a:pPr>
                <a:r>
                  <a:rPr lang="en-US" sz="1300" b="1" dirty="0">
                    <a:solidFill>
                      <a:schemeClr val="accent2"/>
                    </a:solidFill>
                  </a:rPr>
                  <a:t>Security</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Hyper-converging the entire </a:t>
                </a:r>
                <a:br>
                  <a:rPr lang="en-US" sz="1000" dirty="0">
                    <a:solidFill>
                      <a:schemeClr val="tx1">
                        <a:lumMod val="75000"/>
                        <a:lumOff val="25000"/>
                      </a:schemeClr>
                    </a:solidFill>
                  </a:rPr>
                </a:br>
                <a:r>
                  <a:rPr lang="en-US" sz="1000" dirty="0">
                    <a:solidFill>
                      <a:schemeClr val="tx1">
                        <a:lumMod val="75000"/>
                        <a:lumOff val="25000"/>
                      </a:schemeClr>
                    </a:solidFill>
                  </a:rPr>
                  <a:t>IT stack starts here</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Is zero trust broken?</a:t>
                </a:r>
              </a:p>
              <a:p>
                <a:pPr marL="137160" marR="0" lvl="0" indent="-137160" algn="l" defTabSz="914400" rtl="0" eaLnBrk="1" fontAlgn="auto" latinLnBrk="0" hangingPunct="1">
                  <a:lnSpc>
                    <a:spcPct val="110000"/>
                  </a:lnSpc>
                  <a:spcBef>
                    <a:spcPts val="0"/>
                  </a:spcBef>
                  <a:spcAft>
                    <a:spcPts val="1200"/>
                  </a:spcAft>
                  <a:buClr>
                    <a:schemeClr val="accent2"/>
                  </a:buClr>
                  <a:buSzTx/>
                  <a:buFont typeface="Arial" panose="020B0604020202020204" pitchFamily="34" charset="0"/>
                  <a:buChar char="•"/>
                  <a:tabLst/>
                  <a:defRPr/>
                </a:pPr>
                <a:r>
                  <a:rPr lang="en-US" sz="1000" dirty="0">
                    <a:solidFill>
                      <a:schemeClr val="tx1">
                        <a:lumMod val="75000"/>
                        <a:lumOff val="25000"/>
                      </a:schemeClr>
                    </a:solidFill>
                  </a:rPr>
                  <a:t>The evolution of HCI: Considerations, use cases, </a:t>
                </a:r>
                <a:br>
                  <a:rPr lang="en-US" sz="1000" dirty="0">
                    <a:solidFill>
                      <a:schemeClr val="tx1">
                        <a:lumMod val="75000"/>
                        <a:lumOff val="25000"/>
                      </a:schemeClr>
                    </a:solidFill>
                  </a:rPr>
                </a:br>
                <a:r>
                  <a:rPr lang="en-US" sz="1000" dirty="0">
                    <a:solidFill>
                      <a:schemeClr val="tx1">
                        <a:lumMod val="75000"/>
                        <a:lumOff val="25000"/>
                      </a:schemeClr>
                    </a:solidFill>
                  </a:rPr>
                  <a:t>and more</a:t>
                </a:r>
              </a:p>
            </p:txBody>
          </p:sp>
        </p:grpSp>
      </p:grpSp>
      <p:sp>
        <p:nvSpPr>
          <p:cNvPr id="25" name="TextBox 24">
            <a:extLst>
              <a:ext uri="{FF2B5EF4-FFF2-40B4-BE49-F238E27FC236}">
                <a16:creationId xmlns:a16="http://schemas.microsoft.com/office/drawing/2014/main" id="{EEB50CA8-1063-1E70-42E1-85A2C9964E8E}"/>
              </a:ext>
            </a:extLst>
          </p:cNvPr>
          <p:cNvSpPr txBox="1"/>
          <p:nvPr userDrawn="1"/>
        </p:nvSpPr>
        <p:spPr>
          <a:xfrm>
            <a:off x="457200" y="6492423"/>
            <a:ext cx="1045060" cy="246221"/>
          </a:xfrm>
          <a:prstGeom prst="rect">
            <a:avLst/>
          </a:prstGeom>
          <a:noFill/>
        </p:spPr>
        <p:txBody>
          <a:bodyPr wrap="square" lIns="0" rtlCol="0">
            <a:spAutoFit/>
          </a:bodyPr>
          <a:lstStyle/>
          <a:p>
            <a:pPr algn="l"/>
            <a:r>
              <a:rPr lang="en-US" sz="1000" dirty="0">
                <a:solidFill>
                  <a:schemeClr val="bg1"/>
                </a:solidFill>
                <a:latin typeface="Arial" charset="0"/>
                <a:ea typeface="Arial" charset="0"/>
                <a:cs typeface="Arial" charset="0"/>
              </a:rPr>
              <a:t>© TechTarget</a:t>
            </a:r>
          </a:p>
        </p:txBody>
      </p:sp>
      <p:grpSp>
        <p:nvGrpSpPr>
          <p:cNvPr id="10" name="Group 9">
            <a:extLst>
              <a:ext uri="{FF2B5EF4-FFF2-40B4-BE49-F238E27FC236}">
                <a16:creationId xmlns:a16="http://schemas.microsoft.com/office/drawing/2014/main" id="{D8E0C5CD-9A34-6992-543D-D6770D50EBD4}"/>
              </a:ext>
            </a:extLst>
          </p:cNvPr>
          <p:cNvGrpSpPr/>
          <p:nvPr userDrawn="1"/>
        </p:nvGrpSpPr>
        <p:grpSpPr>
          <a:xfrm>
            <a:off x="2209800" y="4114800"/>
            <a:ext cx="7772400" cy="1828800"/>
            <a:chOff x="2209800" y="4297680"/>
            <a:chExt cx="7772400" cy="1828800"/>
          </a:xfrm>
        </p:grpSpPr>
        <p:grpSp>
          <p:nvGrpSpPr>
            <p:cNvPr id="18" name="Group 17">
              <a:extLst>
                <a:ext uri="{FF2B5EF4-FFF2-40B4-BE49-F238E27FC236}">
                  <a16:creationId xmlns:a16="http://schemas.microsoft.com/office/drawing/2014/main" id="{C3BEA9C2-EBB5-6237-13F2-BABC3FD76383}"/>
                </a:ext>
              </a:extLst>
            </p:cNvPr>
            <p:cNvGrpSpPr/>
            <p:nvPr userDrawn="1"/>
          </p:nvGrpSpPr>
          <p:grpSpPr>
            <a:xfrm>
              <a:off x="2209800" y="4297680"/>
              <a:ext cx="7772400" cy="1828800"/>
              <a:chOff x="8265600" y="457199"/>
              <a:chExt cx="2995199" cy="1828800"/>
            </a:xfrm>
          </p:grpSpPr>
          <p:sp>
            <p:nvSpPr>
              <p:cNvPr id="19" name="Rectangle 18">
                <a:extLst>
                  <a:ext uri="{FF2B5EF4-FFF2-40B4-BE49-F238E27FC236}">
                    <a16:creationId xmlns:a16="http://schemas.microsoft.com/office/drawing/2014/main" id="{BC3A44A2-58F0-A4D1-30B2-A4E1B9225585}"/>
                  </a:ext>
                </a:extLst>
              </p:cNvPr>
              <p:cNvSpPr/>
              <p:nvPr userDrawn="1"/>
            </p:nvSpPr>
            <p:spPr>
              <a:xfrm>
                <a:off x="8265600" y="457199"/>
                <a:ext cx="2989389" cy="1828800"/>
              </a:xfrm>
              <a:prstGeom prst="rect">
                <a:avLst/>
              </a:prstGeom>
              <a:solidFill>
                <a:srgbClr val="F5F5F5">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0175F27F-413F-CDC8-E9E7-D2B6F2BF5711}"/>
                  </a:ext>
                </a:extLst>
              </p:cNvPr>
              <p:cNvSpPr txBox="1"/>
              <p:nvPr userDrawn="1"/>
            </p:nvSpPr>
            <p:spPr>
              <a:xfrm>
                <a:off x="8272799" y="457200"/>
                <a:ext cx="2988000" cy="1757019"/>
              </a:xfrm>
              <a:prstGeom prst="rect">
                <a:avLst/>
              </a:prstGeom>
              <a:noFill/>
            </p:spPr>
            <p:txBody>
              <a:bodyPr wrap="square" lIns="274320" tIns="274320" rIns="274320" bIns="274320" numCol="1" spcCol="457200" rtlCol="0">
                <a:spAutoFit/>
              </a:bodyPr>
              <a:lstStyle/>
              <a:p>
                <a:pPr marL="0" indent="0">
                  <a:lnSpc>
                    <a:spcPct val="110000"/>
                  </a:lnSpc>
                  <a:spcAft>
                    <a:spcPts val="1200"/>
                  </a:spcAft>
                  <a:buClr>
                    <a:schemeClr val="accent2"/>
                  </a:buClr>
                  <a:buFont typeface="Arial" panose="020B0604020202020204" pitchFamily="34" charset="0"/>
                  <a:buNone/>
                  <a:tabLst/>
                </a:pPr>
                <a:r>
                  <a:rPr lang="en-US" sz="1200" b="0" dirty="0">
                    <a:solidFill>
                      <a:schemeClr val="tx1">
                        <a:lumMod val="75000"/>
                        <a:lumOff val="25000"/>
                      </a:schemeClr>
                    </a:solidFill>
                  </a:rPr>
                  <a:t>It’s no surprise then, given the patterns, that our top subject lines for the UK were also mirrored </a:t>
                </a:r>
                <a:br>
                  <a:rPr lang="en-US" sz="1200" b="0" dirty="0">
                    <a:solidFill>
                      <a:schemeClr val="tx1">
                        <a:lumMod val="75000"/>
                        <a:lumOff val="25000"/>
                      </a:schemeClr>
                    </a:solidFill>
                  </a:rPr>
                </a:br>
                <a:r>
                  <a:rPr lang="en-US" sz="1200" b="0" dirty="0">
                    <a:solidFill>
                      <a:schemeClr val="tx1">
                        <a:lumMod val="75000"/>
                        <a:lumOff val="25000"/>
                      </a:schemeClr>
                    </a:solidFill>
                  </a:rPr>
                  <a:t>to what the users wanted from their research; </a:t>
                </a:r>
                <a:r>
                  <a:rPr lang="en-US" sz="1200" b="1" dirty="0">
                    <a:solidFill>
                      <a:schemeClr val="accent2"/>
                    </a:solidFill>
                  </a:rPr>
                  <a:t>however, you’ll start to notice patterns in subject line effectiveness here that ties back to the subject at hand—copywriting. </a:t>
                </a:r>
                <a:r>
                  <a:rPr lang="en-US" sz="1200" b="0" dirty="0">
                    <a:solidFill>
                      <a:schemeClr val="tx1">
                        <a:lumMod val="75000"/>
                        <a:lumOff val="25000"/>
                      </a:schemeClr>
                    </a:solidFill>
                  </a:rPr>
                  <a:t>The power of a subject line [which we’ll get to in more depth further in this E-book] is the draw of alignment of activity to topic, </a:t>
                </a:r>
                <a:br>
                  <a:rPr lang="en-US" sz="1200" b="0" dirty="0">
                    <a:solidFill>
                      <a:schemeClr val="tx1">
                        <a:lumMod val="75000"/>
                        <a:lumOff val="25000"/>
                      </a:schemeClr>
                    </a:solidFill>
                  </a:rPr>
                </a:br>
                <a:r>
                  <a:rPr lang="en-US" sz="1200" b="0" dirty="0">
                    <a:solidFill>
                      <a:schemeClr val="tx1">
                        <a:lumMod val="75000"/>
                        <a:lumOff val="25000"/>
                      </a:schemeClr>
                    </a:solidFill>
                  </a:rPr>
                  <a:t>but also the pattern of how to get a user’s attention. You’ll start to see patterns take effect—number usage, questions, the placement of advice, the giving of a “guide”—all draw us to the trends of copywriting.</a:t>
                </a:r>
                <a:endParaRPr lang="en-US" sz="1200" b="1" dirty="0">
                  <a:solidFill>
                    <a:schemeClr val="tx1">
                      <a:lumMod val="75000"/>
                      <a:lumOff val="25000"/>
                    </a:schemeClr>
                  </a:solidFill>
                </a:endParaRPr>
              </a:p>
            </p:txBody>
          </p:sp>
        </p:grpSp>
        <p:sp>
          <p:nvSpPr>
            <p:cNvPr id="22" name="TextBox 21">
              <a:extLst>
                <a:ext uri="{FF2B5EF4-FFF2-40B4-BE49-F238E27FC236}">
                  <a16:creationId xmlns:a16="http://schemas.microsoft.com/office/drawing/2014/main" id="{E73A35FC-9413-BA00-0BFE-A7ED09D475D5}"/>
                </a:ext>
              </a:extLst>
            </p:cNvPr>
            <p:cNvSpPr txBox="1"/>
            <p:nvPr userDrawn="1"/>
          </p:nvSpPr>
          <p:spPr>
            <a:xfrm>
              <a:off x="2209800" y="4297680"/>
              <a:ext cx="302895" cy="731520"/>
            </a:xfrm>
            <a:prstGeom prst="rect">
              <a:avLst/>
            </a:prstGeom>
            <a:noFill/>
          </p:spPr>
          <p:txBody>
            <a:bodyPr wrap="square" lIns="73152" tIns="137160" rIns="0">
              <a:noAutofit/>
            </a:bodyPr>
            <a:lstStyle/>
            <a:p>
              <a:r>
                <a:rPr lang="en-US" sz="3200" b="1" baseline="0" dirty="0">
                  <a:solidFill>
                    <a:schemeClr val="accent3"/>
                  </a:solidFill>
                  <a:latin typeface="Arial" panose="020B0604020202020204" pitchFamily="34" charset="0"/>
                </a:rPr>
                <a:t>“</a:t>
              </a:r>
              <a:endParaRPr lang="en-US" sz="3200" baseline="0" dirty="0">
                <a:solidFill>
                  <a:schemeClr val="accent3"/>
                </a:solidFill>
                <a:latin typeface="Arial" panose="020B0604020202020204" pitchFamily="34" charset="0"/>
              </a:endParaRPr>
            </a:p>
          </p:txBody>
        </p:sp>
        <p:sp>
          <p:nvSpPr>
            <p:cNvPr id="24" name="TextBox 23">
              <a:extLst>
                <a:ext uri="{FF2B5EF4-FFF2-40B4-BE49-F238E27FC236}">
                  <a16:creationId xmlns:a16="http://schemas.microsoft.com/office/drawing/2014/main" id="{92468C17-5365-73F1-5E13-40BC23558F94}"/>
                </a:ext>
              </a:extLst>
            </p:cNvPr>
            <p:cNvSpPr txBox="1"/>
            <p:nvPr userDrawn="1"/>
          </p:nvSpPr>
          <p:spPr>
            <a:xfrm>
              <a:off x="9145296" y="5413248"/>
              <a:ext cx="302895" cy="713232"/>
            </a:xfrm>
            <a:prstGeom prst="rect">
              <a:avLst/>
            </a:prstGeom>
            <a:noFill/>
          </p:spPr>
          <p:txBody>
            <a:bodyPr wrap="square" lIns="0" tIns="45720" rIns="0">
              <a:noAutofit/>
            </a:bodyPr>
            <a:lstStyle/>
            <a:p>
              <a:r>
                <a:rPr lang="en-US" sz="3200" b="1" baseline="0" dirty="0">
                  <a:solidFill>
                    <a:schemeClr val="accent3"/>
                  </a:solidFill>
                  <a:latin typeface="Arial" panose="020B0604020202020204" pitchFamily="34" charset="0"/>
                </a:rPr>
                <a:t>”</a:t>
              </a:r>
              <a:endParaRPr lang="en-US" sz="3200" baseline="0" dirty="0">
                <a:solidFill>
                  <a:schemeClr val="accent3"/>
                </a:solidFill>
                <a:latin typeface="Arial" panose="020B0604020202020204" pitchFamily="34" charset="0"/>
              </a:endParaRPr>
            </a:p>
          </p:txBody>
        </p:sp>
      </p:grpSp>
    </p:spTree>
    <p:extLst>
      <p:ext uri="{BB962C8B-B14F-4D97-AF65-F5344CB8AC3E}">
        <p14:creationId xmlns:p14="http://schemas.microsoft.com/office/powerpoint/2010/main" val="196380740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457200"/>
            <a:ext cx="11277601" cy="914400"/>
          </a:xfrm>
          <a:prstGeom prst="rect">
            <a:avLst/>
          </a:prstGeom>
        </p:spPr>
        <p:txBody>
          <a:bodyPr vert="horz" lIns="45720" tIns="45720" rIns="45720" bIns="45720" rtlCol="0" anchor="ctr">
            <a:noAutofit/>
          </a:bodyPr>
          <a:lstStyle/>
          <a:p>
            <a:r>
              <a:rPr lang="en-US"/>
              <a:t>Click to edit Master title style</a:t>
            </a:r>
          </a:p>
        </p:txBody>
      </p:sp>
      <p:sp>
        <p:nvSpPr>
          <p:cNvPr id="3" name="Text Placeholder 2"/>
          <p:cNvSpPr>
            <a:spLocks noGrp="1"/>
          </p:cNvSpPr>
          <p:nvPr>
            <p:ph type="body" idx="1"/>
          </p:nvPr>
        </p:nvSpPr>
        <p:spPr>
          <a:xfrm>
            <a:off x="457199" y="1828800"/>
            <a:ext cx="11277593" cy="4572000"/>
          </a:xfrm>
          <a:prstGeom prst="rect">
            <a:avLst/>
          </a:prstGeom>
        </p:spPr>
        <p:txBody>
          <a:bodyPr vert="horz" lIns="45720" tIns="45720" rIns="45720" bIns="45720" rtlCol="0">
            <a:noAutofit/>
          </a:bodyPr>
          <a:lstStyle/>
          <a:p>
            <a:pPr lvl="0"/>
            <a:r>
              <a:rPr lang="en-US" dirty="0"/>
              <a:t>Click to edit Master text styles</a:t>
            </a:r>
          </a:p>
          <a:p>
            <a:pPr lvl="1"/>
            <a:r>
              <a:rPr lang="en-US" dirty="0"/>
              <a:t>Second level</a:t>
            </a:r>
          </a:p>
          <a:p>
            <a:pPr lvl="2"/>
            <a:r>
              <a:rPr lang="en-US" dirty="0"/>
              <a:t>Third level</a:t>
            </a:r>
          </a:p>
        </p:txBody>
      </p:sp>
      <p:grpSp>
        <p:nvGrpSpPr>
          <p:cNvPr id="43" name="Group 42">
            <a:extLst>
              <a:ext uri="{FF2B5EF4-FFF2-40B4-BE49-F238E27FC236}">
                <a16:creationId xmlns:a16="http://schemas.microsoft.com/office/drawing/2014/main" id="{6AA26087-13DF-952A-79DC-507734D93BF5}"/>
              </a:ext>
            </a:extLst>
          </p:cNvPr>
          <p:cNvGrpSpPr/>
          <p:nvPr userDrawn="1"/>
        </p:nvGrpSpPr>
        <p:grpSpPr>
          <a:xfrm>
            <a:off x="0" y="-632880"/>
            <a:ext cx="12192000" cy="8229600"/>
            <a:chOff x="0" y="-640080"/>
            <a:chExt cx="12192000" cy="8229600"/>
          </a:xfrm>
        </p:grpSpPr>
        <p:grpSp>
          <p:nvGrpSpPr>
            <p:cNvPr id="24" name="Group 23">
              <a:extLst>
                <a:ext uri="{FF2B5EF4-FFF2-40B4-BE49-F238E27FC236}">
                  <a16:creationId xmlns:a16="http://schemas.microsoft.com/office/drawing/2014/main" id="{FC3041B8-24A3-17F4-08B2-BEDD1D9A054C}"/>
                </a:ext>
              </a:extLst>
            </p:cNvPr>
            <p:cNvGrpSpPr/>
            <p:nvPr userDrawn="1"/>
          </p:nvGrpSpPr>
          <p:grpSpPr>
            <a:xfrm>
              <a:off x="0" y="-640080"/>
              <a:ext cx="457200" cy="8229600"/>
              <a:chOff x="0" y="-640080"/>
              <a:chExt cx="457200" cy="8229600"/>
            </a:xfrm>
          </p:grpSpPr>
          <p:cxnSp>
            <p:nvCxnSpPr>
              <p:cNvPr id="5" name="Straight Connector 4">
                <a:extLst>
                  <a:ext uri="{FF2B5EF4-FFF2-40B4-BE49-F238E27FC236}">
                    <a16:creationId xmlns:a16="http://schemas.microsoft.com/office/drawing/2014/main" id="{5C894116-4075-96CD-7D58-8AFE03C94B88}"/>
                  </a:ext>
                </a:extLst>
              </p:cNvPr>
              <p:cNvCxnSpPr>
                <a:cxnSpLocks/>
              </p:cNvCxnSpPr>
              <p:nvPr userDrawn="1"/>
            </p:nvCxnSpPr>
            <p:spPr>
              <a:xfrm>
                <a:off x="45720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61A63C8-EFAF-2085-BBEE-961D91079305}"/>
                  </a:ext>
                </a:extLst>
              </p:cNvPr>
              <p:cNvCxnSpPr>
                <a:cxnSpLocks/>
              </p:cNvCxnSpPr>
              <p:nvPr userDrawn="1"/>
            </p:nvCxnSpPr>
            <p:spPr>
              <a:xfrm>
                <a:off x="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17FB4E66-CF5F-81B0-C582-A17D172B3A37}"/>
                </a:ext>
              </a:extLst>
            </p:cNvPr>
            <p:cNvGrpSpPr/>
            <p:nvPr userDrawn="1"/>
          </p:nvGrpSpPr>
          <p:grpSpPr>
            <a:xfrm>
              <a:off x="1955800" y="-640080"/>
              <a:ext cx="457200" cy="8229600"/>
              <a:chOff x="0" y="-640080"/>
              <a:chExt cx="457200" cy="8229600"/>
            </a:xfrm>
          </p:grpSpPr>
          <p:cxnSp>
            <p:nvCxnSpPr>
              <p:cNvPr id="26" name="Straight Connector 25">
                <a:extLst>
                  <a:ext uri="{FF2B5EF4-FFF2-40B4-BE49-F238E27FC236}">
                    <a16:creationId xmlns:a16="http://schemas.microsoft.com/office/drawing/2014/main" id="{0B8CC270-D78F-A7BF-9674-FF6E3D56A0AB}"/>
                  </a:ext>
                </a:extLst>
              </p:cNvPr>
              <p:cNvCxnSpPr>
                <a:cxnSpLocks/>
              </p:cNvCxnSpPr>
              <p:nvPr userDrawn="1"/>
            </p:nvCxnSpPr>
            <p:spPr>
              <a:xfrm>
                <a:off x="45720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9F4BA90-EFEA-BB33-C00B-ED32E26717A1}"/>
                  </a:ext>
                </a:extLst>
              </p:cNvPr>
              <p:cNvCxnSpPr>
                <a:cxnSpLocks/>
              </p:cNvCxnSpPr>
              <p:nvPr userDrawn="1"/>
            </p:nvCxnSpPr>
            <p:spPr>
              <a:xfrm>
                <a:off x="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F2994C4C-ECEB-F775-E8F1-C6C85031F00F}"/>
                </a:ext>
              </a:extLst>
            </p:cNvPr>
            <p:cNvGrpSpPr/>
            <p:nvPr userDrawn="1"/>
          </p:nvGrpSpPr>
          <p:grpSpPr>
            <a:xfrm>
              <a:off x="3911600" y="-640080"/>
              <a:ext cx="457200" cy="8229600"/>
              <a:chOff x="0" y="-640080"/>
              <a:chExt cx="457200" cy="8229600"/>
            </a:xfrm>
          </p:grpSpPr>
          <p:cxnSp>
            <p:nvCxnSpPr>
              <p:cNvPr id="29" name="Straight Connector 28">
                <a:extLst>
                  <a:ext uri="{FF2B5EF4-FFF2-40B4-BE49-F238E27FC236}">
                    <a16:creationId xmlns:a16="http://schemas.microsoft.com/office/drawing/2014/main" id="{873924FD-69BE-4835-3D32-AFA2111C9BF8}"/>
                  </a:ext>
                </a:extLst>
              </p:cNvPr>
              <p:cNvCxnSpPr>
                <a:cxnSpLocks/>
              </p:cNvCxnSpPr>
              <p:nvPr userDrawn="1"/>
            </p:nvCxnSpPr>
            <p:spPr>
              <a:xfrm>
                <a:off x="45720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BC22161-8DC7-37FF-2F5F-F86B43388D3E}"/>
                  </a:ext>
                </a:extLst>
              </p:cNvPr>
              <p:cNvCxnSpPr>
                <a:cxnSpLocks/>
              </p:cNvCxnSpPr>
              <p:nvPr userDrawn="1"/>
            </p:nvCxnSpPr>
            <p:spPr>
              <a:xfrm>
                <a:off x="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4521FF90-2CCA-D4BD-9958-073A55E25376}"/>
                </a:ext>
              </a:extLst>
            </p:cNvPr>
            <p:cNvGrpSpPr/>
            <p:nvPr userDrawn="1"/>
          </p:nvGrpSpPr>
          <p:grpSpPr>
            <a:xfrm>
              <a:off x="5867400" y="-640080"/>
              <a:ext cx="457200" cy="8229600"/>
              <a:chOff x="0" y="-640080"/>
              <a:chExt cx="457200" cy="8229600"/>
            </a:xfrm>
          </p:grpSpPr>
          <p:cxnSp>
            <p:nvCxnSpPr>
              <p:cNvPr id="32" name="Straight Connector 31">
                <a:extLst>
                  <a:ext uri="{FF2B5EF4-FFF2-40B4-BE49-F238E27FC236}">
                    <a16:creationId xmlns:a16="http://schemas.microsoft.com/office/drawing/2014/main" id="{13502DB1-E505-288D-F1EC-6971E75A1697}"/>
                  </a:ext>
                </a:extLst>
              </p:cNvPr>
              <p:cNvCxnSpPr>
                <a:cxnSpLocks/>
              </p:cNvCxnSpPr>
              <p:nvPr userDrawn="1"/>
            </p:nvCxnSpPr>
            <p:spPr>
              <a:xfrm>
                <a:off x="45720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43E568-45B6-9165-5A28-FB024A9D1AA0}"/>
                  </a:ext>
                </a:extLst>
              </p:cNvPr>
              <p:cNvCxnSpPr>
                <a:cxnSpLocks/>
              </p:cNvCxnSpPr>
              <p:nvPr userDrawn="1"/>
            </p:nvCxnSpPr>
            <p:spPr>
              <a:xfrm>
                <a:off x="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D14239F0-0AE8-2385-6E17-25570D90DE55}"/>
                </a:ext>
              </a:extLst>
            </p:cNvPr>
            <p:cNvGrpSpPr/>
            <p:nvPr userDrawn="1"/>
          </p:nvGrpSpPr>
          <p:grpSpPr>
            <a:xfrm>
              <a:off x="7823200" y="-640080"/>
              <a:ext cx="457200" cy="8229600"/>
              <a:chOff x="0" y="-640080"/>
              <a:chExt cx="457200" cy="8229600"/>
            </a:xfrm>
          </p:grpSpPr>
          <p:cxnSp>
            <p:nvCxnSpPr>
              <p:cNvPr id="35" name="Straight Connector 34">
                <a:extLst>
                  <a:ext uri="{FF2B5EF4-FFF2-40B4-BE49-F238E27FC236}">
                    <a16:creationId xmlns:a16="http://schemas.microsoft.com/office/drawing/2014/main" id="{E58CA593-6EF0-2AA6-F165-E8957B08501C}"/>
                  </a:ext>
                </a:extLst>
              </p:cNvPr>
              <p:cNvCxnSpPr>
                <a:cxnSpLocks/>
              </p:cNvCxnSpPr>
              <p:nvPr userDrawn="1"/>
            </p:nvCxnSpPr>
            <p:spPr>
              <a:xfrm>
                <a:off x="45720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4B21EE2-C463-880E-DF8B-23E2D3AFACE7}"/>
                  </a:ext>
                </a:extLst>
              </p:cNvPr>
              <p:cNvCxnSpPr>
                <a:cxnSpLocks/>
              </p:cNvCxnSpPr>
              <p:nvPr userDrawn="1"/>
            </p:nvCxnSpPr>
            <p:spPr>
              <a:xfrm>
                <a:off x="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C479AFC5-8B50-141A-3849-00EB0B7D44AB}"/>
                </a:ext>
              </a:extLst>
            </p:cNvPr>
            <p:cNvGrpSpPr/>
            <p:nvPr userDrawn="1"/>
          </p:nvGrpSpPr>
          <p:grpSpPr>
            <a:xfrm>
              <a:off x="9779000" y="-640080"/>
              <a:ext cx="457200" cy="8229600"/>
              <a:chOff x="0" y="-640080"/>
              <a:chExt cx="457200" cy="8229600"/>
            </a:xfrm>
          </p:grpSpPr>
          <p:cxnSp>
            <p:nvCxnSpPr>
              <p:cNvPr id="38" name="Straight Connector 37">
                <a:extLst>
                  <a:ext uri="{FF2B5EF4-FFF2-40B4-BE49-F238E27FC236}">
                    <a16:creationId xmlns:a16="http://schemas.microsoft.com/office/drawing/2014/main" id="{D265EF63-CE20-664D-4FCC-DBAA54C6994B}"/>
                  </a:ext>
                </a:extLst>
              </p:cNvPr>
              <p:cNvCxnSpPr>
                <a:cxnSpLocks/>
              </p:cNvCxnSpPr>
              <p:nvPr userDrawn="1"/>
            </p:nvCxnSpPr>
            <p:spPr>
              <a:xfrm>
                <a:off x="45720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111752C-BB89-8B23-9FC0-89CD23C35F0E}"/>
                  </a:ext>
                </a:extLst>
              </p:cNvPr>
              <p:cNvCxnSpPr>
                <a:cxnSpLocks/>
              </p:cNvCxnSpPr>
              <p:nvPr userDrawn="1"/>
            </p:nvCxnSpPr>
            <p:spPr>
              <a:xfrm>
                <a:off x="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989FD193-1208-4899-2489-AB8A639CFBD5}"/>
                </a:ext>
              </a:extLst>
            </p:cNvPr>
            <p:cNvGrpSpPr/>
            <p:nvPr userDrawn="1"/>
          </p:nvGrpSpPr>
          <p:grpSpPr>
            <a:xfrm>
              <a:off x="11734800" y="-640080"/>
              <a:ext cx="457200" cy="8229600"/>
              <a:chOff x="0" y="-640080"/>
              <a:chExt cx="457200" cy="8229600"/>
            </a:xfrm>
          </p:grpSpPr>
          <p:cxnSp>
            <p:nvCxnSpPr>
              <p:cNvPr id="41" name="Straight Connector 40">
                <a:extLst>
                  <a:ext uri="{FF2B5EF4-FFF2-40B4-BE49-F238E27FC236}">
                    <a16:creationId xmlns:a16="http://schemas.microsoft.com/office/drawing/2014/main" id="{BD569E2F-658C-5142-D90E-1A572F0B28D1}"/>
                  </a:ext>
                </a:extLst>
              </p:cNvPr>
              <p:cNvCxnSpPr>
                <a:cxnSpLocks/>
              </p:cNvCxnSpPr>
              <p:nvPr userDrawn="1"/>
            </p:nvCxnSpPr>
            <p:spPr>
              <a:xfrm>
                <a:off x="45720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7C9E987C-4B51-BB7D-9FFA-776E067A1D4A}"/>
                  </a:ext>
                </a:extLst>
              </p:cNvPr>
              <p:cNvCxnSpPr>
                <a:cxnSpLocks/>
              </p:cNvCxnSpPr>
              <p:nvPr userDrawn="1"/>
            </p:nvCxnSpPr>
            <p:spPr>
              <a:xfrm>
                <a:off x="0" y="-640080"/>
                <a:ext cx="0" cy="8229600"/>
              </a:xfrm>
              <a:prstGeom prst="line">
                <a:avLst/>
              </a:prstGeom>
              <a:ln w="3175">
                <a:no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12571276"/>
      </p:ext>
    </p:extLst>
  </p:cSld>
  <p:clrMap bg1="lt1" tx1="dk1" bg2="lt2" tx2="dk2" accent1="accent1" accent2="accent2" accent3="accent3" accent4="accent4" accent5="accent5" accent6="accent6" hlink="hlink" folHlink="folHlink"/>
  <p:sldLayoutIdLst>
    <p:sldLayoutId id="2147483827" r:id="rId1"/>
    <p:sldLayoutId id="2147483861" r:id="rId2"/>
    <p:sldLayoutId id="2147483868" r:id="rId3"/>
    <p:sldLayoutId id="2147483829" r:id="rId4"/>
    <p:sldLayoutId id="2147483830" r:id="rId5"/>
    <p:sldLayoutId id="2147483828" r:id="rId6"/>
    <p:sldLayoutId id="2147483862" r:id="rId7"/>
    <p:sldLayoutId id="2147483863" r:id="rId8"/>
    <p:sldLayoutId id="2147483867" r:id="rId9"/>
    <p:sldLayoutId id="2147483834" r:id="rId10"/>
    <p:sldLayoutId id="2147483835" r:id="rId11"/>
    <p:sldLayoutId id="2147483836" r:id="rId12"/>
    <p:sldLayoutId id="2147483837" r:id="rId13"/>
    <p:sldLayoutId id="2147483838" r:id="rId14"/>
    <p:sldLayoutId id="2147483839" r:id="rId15"/>
    <p:sldLayoutId id="2147483840" r:id="rId16"/>
    <p:sldLayoutId id="2147483841" r:id="rId17"/>
    <p:sldLayoutId id="2147483842" r:id="rId18"/>
    <p:sldLayoutId id="2147483866" r:id="rId19"/>
    <p:sldLayoutId id="2147483844" r:id="rId20"/>
    <p:sldLayoutId id="2147483845" r:id="rId21"/>
    <p:sldLayoutId id="2147483846" r:id="rId22"/>
    <p:sldLayoutId id="2147483847" r:id="rId23"/>
    <p:sldLayoutId id="2147483848" r:id="rId24"/>
    <p:sldLayoutId id="2147483849" r:id="rId25"/>
    <p:sldLayoutId id="2147483850" r:id="rId26"/>
    <p:sldLayoutId id="2147483852" r:id="rId27"/>
    <p:sldLayoutId id="2147483854" r:id="rId28"/>
    <p:sldLayoutId id="2147483855" r:id="rId29"/>
    <p:sldLayoutId id="2147483856" r:id="rId30"/>
    <p:sldLayoutId id="2147483857" r:id="rId31"/>
    <p:sldLayoutId id="2147483860" r:id="rId32"/>
    <p:sldLayoutId id="2147483825" r:id="rId33"/>
  </p:sldLayoutIdLst>
  <p:hf sldNum="0" hdr="0" ftr="0" dt="0"/>
  <p:txStyles>
    <p:titleStyle>
      <a:lvl1pPr algn="l" defTabSz="914400" rtl="0" eaLnBrk="1" latinLnBrk="0" hangingPunct="1">
        <a:lnSpc>
          <a:spcPct val="90000"/>
        </a:lnSpc>
        <a:spcBef>
          <a:spcPct val="0"/>
        </a:spcBef>
        <a:buNone/>
        <a:defRPr sz="3200" b="1" kern="1200" spc="-20" baseline="0">
          <a:solidFill>
            <a:schemeClr val="tx2"/>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spcAft>
          <a:spcPts val="600"/>
        </a:spcAft>
        <a:buClr>
          <a:schemeClr val="accent6"/>
        </a:buClr>
        <a:buFont typeface="Arial"/>
        <a:buChar char="•"/>
        <a:defRPr sz="2800" kern="1200" spc="-20" baseline="0">
          <a:solidFill>
            <a:srgbClr val="5C5C5C"/>
          </a:solidFill>
          <a:latin typeface="Arial" charset="0"/>
          <a:ea typeface="Arial" charset="0"/>
          <a:cs typeface="Arial" charset="0"/>
        </a:defRPr>
      </a:lvl1pPr>
      <a:lvl2pPr marL="685800" indent="-228600" algn="l" defTabSz="914400" rtl="0" eaLnBrk="1" latinLnBrk="0" hangingPunct="1">
        <a:lnSpc>
          <a:spcPct val="90000"/>
        </a:lnSpc>
        <a:spcBef>
          <a:spcPts val="500"/>
        </a:spcBef>
        <a:spcAft>
          <a:spcPts val="600"/>
        </a:spcAft>
        <a:buClr>
          <a:schemeClr val="accent6"/>
        </a:buClr>
        <a:buFont typeface="AppleSymbols" charset="0"/>
        <a:buChar char="⎻"/>
        <a:defRPr sz="2400" kern="1200" spc="-20" baseline="0">
          <a:solidFill>
            <a:srgbClr val="5C5C5C"/>
          </a:solidFill>
          <a:latin typeface="Arial" charset="0"/>
          <a:ea typeface="Arial" charset="0"/>
          <a:cs typeface="Arial" charset="0"/>
        </a:defRPr>
      </a:lvl2pPr>
      <a:lvl3pPr marL="1143000" indent="-228600" algn="l" defTabSz="914400" rtl="0" eaLnBrk="1" latinLnBrk="0" hangingPunct="1">
        <a:lnSpc>
          <a:spcPct val="90000"/>
        </a:lnSpc>
        <a:spcBef>
          <a:spcPts val="500"/>
        </a:spcBef>
        <a:spcAft>
          <a:spcPts val="600"/>
        </a:spcAft>
        <a:buClr>
          <a:schemeClr val="accent6"/>
        </a:buClr>
        <a:buFont typeface="Wingdings" charset="2"/>
        <a:buChar char="§"/>
        <a:defRPr sz="2000" kern="1200" spc="-20" baseline="0">
          <a:solidFill>
            <a:srgbClr val="5C5C5C"/>
          </a:solidFill>
          <a:latin typeface="Arial" charset="0"/>
          <a:ea typeface="Arial" charset="0"/>
          <a:cs typeface="Arial" charset="0"/>
        </a:defRPr>
      </a:lvl3pPr>
      <a:lvl4pPr marL="1600200" indent="-228600" algn="l" defTabSz="914400" rtl="0" eaLnBrk="1" latinLnBrk="0" hangingPunct="1">
        <a:lnSpc>
          <a:spcPct val="90000"/>
        </a:lnSpc>
        <a:spcBef>
          <a:spcPts val="500"/>
        </a:spcBef>
        <a:spcAft>
          <a:spcPts val="600"/>
        </a:spcAft>
        <a:buClr>
          <a:schemeClr val="accent3"/>
        </a:buClr>
        <a:buFont typeface="Arial"/>
        <a:buChar char="•"/>
        <a:defRPr sz="1800" kern="1200" spc="-50" baseline="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spcAft>
          <a:spcPts val="600"/>
        </a:spcAft>
        <a:buFont typeface="Arial"/>
        <a:buChar char="•"/>
        <a:defRPr sz="1800" kern="1200" spc="-50" baseline="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8" userDrawn="1">
          <p15:clr>
            <a:srgbClr val="F26B43"/>
          </p15:clr>
        </p15:guide>
        <p15:guide id="2" pos="288" userDrawn="1">
          <p15:clr>
            <a:srgbClr val="F26B43"/>
          </p15:clr>
        </p15:guide>
        <p15:guide id="3" pos="7392" userDrawn="1">
          <p15:clr>
            <a:srgbClr val="F26B43"/>
          </p15:clr>
        </p15:guide>
        <p15:guide id="4" orient="horz" pos="403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83733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495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BF0AD8-4951-46A2-7F36-5ED12554B656}"/>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284119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0445180-A9CB-1ABE-58C7-E740F6357F8C}"/>
              </a:ext>
            </a:extLst>
          </p:cNvPr>
          <p:cNvSpPr>
            <a:spLocks noGrp="1"/>
          </p:cNvSpPr>
          <p:nvPr>
            <p:ph type="body" sz="quarter" idx="10"/>
          </p:nvPr>
        </p:nvSpPr>
        <p:spPr/>
        <p:txBody>
          <a:bodyPr/>
          <a:lstStyle/>
          <a:p>
            <a:endParaRPr lang="en-US"/>
          </a:p>
        </p:txBody>
      </p:sp>
      <p:sp>
        <p:nvSpPr>
          <p:cNvPr id="16" name="Content Placeholder 15">
            <a:extLst>
              <a:ext uri="{FF2B5EF4-FFF2-40B4-BE49-F238E27FC236}">
                <a16:creationId xmlns:a16="http://schemas.microsoft.com/office/drawing/2014/main" id="{C351676D-C486-2597-8C9D-A8D4279C9EDB}"/>
              </a:ext>
            </a:extLst>
          </p:cNvPr>
          <p:cNvSpPr>
            <a:spLocks noGrp="1"/>
          </p:cNvSpPr>
          <p:nvPr>
            <p:ph sz="half" idx="2"/>
          </p:nvPr>
        </p:nvSpPr>
        <p:spPr/>
        <p:txBody>
          <a:bodyPr/>
          <a:lstStyle/>
          <a:p>
            <a:r>
              <a:rPr lang="en-US" dirty="0"/>
              <a:t>LET’S PRACTICE—TYPE TO EDIT</a:t>
            </a:r>
          </a:p>
        </p:txBody>
      </p:sp>
      <p:sp>
        <p:nvSpPr>
          <p:cNvPr id="22" name="Text Placeholder 21">
            <a:extLst>
              <a:ext uri="{FF2B5EF4-FFF2-40B4-BE49-F238E27FC236}">
                <a16:creationId xmlns:a16="http://schemas.microsoft.com/office/drawing/2014/main" id="{CE11ED3E-3CB8-848D-8652-BE754977BB4E}"/>
              </a:ext>
            </a:extLst>
          </p:cNvPr>
          <p:cNvSpPr>
            <a:spLocks noGrp="1"/>
          </p:cNvSpPr>
          <p:nvPr>
            <p:ph type="body" sz="quarter" idx="11"/>
          </p:nvPr>
        </p:nvSpPr>
        <p:spPr/>
        <p:txBody>
          <a:bodyPr/>
          <a:lstStyle/>
          <a:p>
            <a:r>
              <a:rPr lang="en-US" dirty="0"/>
              <a:t>“</a:t>
            </a:r>
          </a:p>
        </p:txBody>
      </p:sp>
      <p:sp>
        <p:nvSpPr>
          <p:cNvPr id="23" name="Text Placeholder 22">
            <a:extLst>
              <a:ext uri="{FF2B5EF4-FFF2-40B4-BE49-F238E27FC236}">
                <a16:creationId xmlns:a16="http://schemas.microsoft.com/office/drawing/2014/main" id="{BA706837-E2B4-5155-94F0-C3283ECF7E79}"/>
              </a:ext>
            </a:extLst>
          </p:cNvPr>
          <p:cNvSpPr>
            <a:spLocks noGrp="1"/>
          </p:cNvSpPr>
          <p:nvPr>
            <p:ph type="body" sz="quarter" idx="12"/>
          </p:nvPr>
        </p:nvSpPr>
        <p:spPr/>
        <p:txBody>
          <a:bodyPr/>
          <a:lstStyle/>
          <a:p>
            <a:r>
              <a:rPr lang="en-US" dirty="0"/>
              <a:t>”</a:t>
            </a:r>
          </a:p>
        </p:txBody>
      </p:sp>
    </p:spTree>
    <p:extLst>
      <p:ext uri="{BB962C8B-B14F-4D97-AF65-F5344CB8AC3E}">
        <p14:creationId xmlns:p14="http://schemas.microsoft.com/office/powerpoint/2010/main" val="3972952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41E4DAF-0855-4C1C-6429-0484E4DBBFE6}"/>
              </a:ext>
            </a:extLst>
          </p:cNvPr>
          <p:cNvSpPr>
            <a:spLocks noGrp="1"/>
          </p:cNvSpPr>
          <p:nvPr>
            <p:ph type="body" sz="quarter" idx="10"/>
          </p:nvPr>
        </p:nvSpPr>
        <p:spPr/>
        <p:txBody>
          <a:bodyPr/>
          <a:lstStyle/>
          <a:p>
            <a:endParaRPr lang="en-US"/>
          </a:p>
        </p:txBody>
      </p:sp>
      <p:sp>
        <p:nvSpPr>
          <p:cNvPr id="3" name="Content Placeholder 2">
            <a:extLst>
              <a:ext uri="{FF2B5EF4-FFF2-40B4-BE49-F238E27FC236}">
                <a16:creationId xmlns:a16="http://schemas.microsoft.com/office/drawing/2014/main" id="{A5B75C36-40E7-A634-3493-AF71DADC8D45}"/>
              </a:ext>
            </a:extLst>
          </p:cNvPr>
          <p:cNvSpPr>
            <a:spLocks noGrp="1"/>
          </p:cNvSpPr>
          <p:nvPr>
            <p:ph sz="half" idx="2"/>
          </p:nvPr>
        </p:nvSpPr>
        <p:spPr/>
        <p:txBody>
          <a:bodyPr/>
          <a:lstStyle/>
          <a:p>
            <a:r>
              <a:rPr lang="en-US" dirty="0"/>
              <a:t>TYPE TO EDIT</a:t>
            </a:r>
          </a:p>
        </p:txBody>
      </p:sp>
      <p:sp>
        <p:nvSpPr>
          <p:cNvPr id="10" name="Text Placeholder 9">
            <a:extLst>
              <a:ext uri="{FF2B5EF4-FFF2-40B4-BE49-F238E27FC236}">
                <a16:creationId xmlns:a16="http://schemas.microsoft.com/office/drawing/2014/main" id="{C8CE2C8C-AA98-8FC2-3666-C38380011CFE}"/>
              </a:ext>
            </a:extLst>
          </p:cNvPr>
          <p:cNvSpPr>
            <a:spLocks noGrp="1"/>
          </p:cNvSpPr>
          <p:nvPr>
            <p:ph type="body" sz="quarter" idx="11"/>
          </p:nvPr>
        </p:nvSpPr>
        <p:spPr/>
        <p:txBody>
          <a:bodyPr/>
          <a:lstStyle/>
          <a:p>
            <a:r>
              <a:rPr lang="en-US" dirty="0"/>
              <a:t>“</a:t>
            </a:r>
          </a:p>
        </p:txBody>
      </p:sp>
      <p:sp>
        <p:nvSpPr>
          <p:cNvPr id="11" name="Text Placeholder 10">
            <a:extLst>
              <a:ext uri="{FF2B5EF4-FFF2-40B4-BE49-F238E27FC236}">
                <a16:creationId xmlns:a16="http://schemas.microsoft.com/office/drawing/2014/main" id="{E0B24383-80D5-A47B-A60D-9E690B1BB2DC}"/>
              </a:ext>
            </a:extLst>
          </p:cNvPr>
          <p:cNvSpPr>
            <a:spLocks noGrp="1"/>
          </p:cNvSpPr>
          <p:nvPr>
            <p:ph type="body" sz="quarter" idx="12"/>
          </p:nvPr>
        </p:nvSpPr>
        <p:spPr/>
        <p:txBody>
          <a:bodyPr/>
          <a:lstStyle/>
          <a:p>
            <a:r>
              <a:rPr lang="en-US" dirty="0"/>
              <a:t>”</a:t>
            </a:r>
          </a:p>
        </p:txBody>
      </p:sp>
    </p:spTree>
    <p:extLst>
      <p:ext uri="{BB962C8B-B14F-4D97-AF65-F5344CB8AC3E}">
        <p14:creationId xmlns:p14="http://schemas.microsoft.com/office/powerpoint/2010/main" val="3425460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36305C9B-F53A-3069-B700-14EBA12AF19B}"/>
              </a:ext>
            </a:extLst>
          </p:cNvPr>
          <p:cNvSpPr>
            <a:spLocks noGrp="1"/>
          </p:cNvSpPr>
          <p:nvPr>
            <p:ph type="body" sz="quarter" idx="10"/>
          </p:nvPr>
        </p:nvSpPr>
        <p:spPr/>
        <p:txBody>
          <a:bodyPr/>
          <a:lstStyle/>
          <a:p>
            <a:endParaRPr lang="en-US"/>
          </a:p>
        </p:txBody>
      </p:sp>
      <p:sp>
        <p:nvSpPr>
          <p:cNvPr id="3" name="Content Placeholder 2">
            <a:extLst>
              <a:ext uri="{FF2B5EF4-FFF2-40B4-BE49-F238E27FC236}">
                <a16:creationId xmlns:a16="http://schemas.microsoft.com/office/drawing/2014/main" id="{97B0F2FA-525E-A8C7-DB45-97CC6ECBD81B}"/>
              </a:ext>
            </a:extLst>
          </p:cNvPr>
          <p:cNvSpPr>
            <a:spLocks noGrp="1"/>
          </p:cNvSpPr>
          <p:nvPr>
            <p:ph sz="half" idx="2"/>
          </p:nvPr>
        </p:nvSpPr>
        <p:spPr/>
        <p:txBody>
          <a:bodyPr/>
          <a:lstStyle/>
          <a:p>
            <a:r>
              <a:rPr lang="en-US" dirty="0"/>
              <a:t>TYPE TO EDIT</a:t>
            </a:r>
          </a:p>
        </p:txBody>
      </p:sp>
      <p:sp>
        <p:nvSpPr>
          <p:cNvPr id="10" name="Text Placeholder 9">
            <a:extLst>
              <a:ext uri="{FF2B5EF4-FFF2-40B4-BE49-F238E27FC236}">
                <a16:creationId xmlns:a16="http://schemas.microsoft.com/office/drawing/2014/main" id="{701BDC1E-FBA7-F568-27EC-5DDC58A7C82B}"/>
              </a:ext>
            </a:extLst>
          </p:cNvPr>
          <p:cNvSpPr>
            <a:spLocks noGrp="1"/>
          </p:cNvSpPr>
          <p:nvPr>
            <p:ph type="body" sz="quarter" idx="11"/>
          </p:nvPr>
        </p:nvSpPr>
        <p:spPr/>
        <p:txBody>
          <a:bodyPr/>
          <a:lstStyle/>
          <a:p>
            <a:r>
              <a:rPr lang="en-US" dirty="0"/>
              <a:t>“</a:t>
            </a:r>
          </a:p>
        </p:txBody>
      </p:sp>
      <p:sp>
        <p:nvSpPr>
          <p:cNvPr id="11" name="Text Placeholder 10">
            <a:extLst>
              <a:ext uri="{FF2B5EF4-FFF2-40B4-BE49-F238E27FC236}">
                <a16:creationId xmlns:a16="http://schemas.microsoft.com/office/drawing/2014/main" id="{9172A43B-E429-8960-052D-E69DF8ADE747}"/>
              </a:ext>
            </a:extLst>
          </p:cNvPr>
          <p:cNvSpPr>
            <a:spLocks noGrp="1"/>
          </p:cNvSpPr>
          <p:nvPr>
            <p:ph type="body" sz="quarter" idx="12"/>
          </p:nvPr>
        </p:nvSpPr>
        <p:spPr/>
        <p:txBody>
          <a:bodyPr/>
          <a:lstStyle/>
          <a:p>
            <a:r>
              <a:rPr lang="en-US" dirty="0"/>
              <a:t>”</a:t>
            </a:r>
          </a:p>
        </p:txBody>
      </p:sp>
    </p:spTree>
    <p:extLst>
      <p:ext uri="{BB962C8B-B14F-4D97-AF65-F5344CB8AC3E}">
        <p14:creationId xmlns:p14="http://schemas.microsoft.com/office/powerpoint/2010/main" val="2307557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C5C52F94-356A-5710-6A67-22E2F91C9D32}"/>
              </a:ext>
            </a:extLst>
          </p:cNvPr>
          <p:cNvSpPr>
            <a:spLocks noGrp="1"/>
          </p:cNvSpPr>
          <p:nvPr>
            <p:ph type="body" sz="quarter" idx="10"/>
          </p:nvPr>
        </p:nvSpPr>
        <p:spPr/>
        <p:txBody>
          <a:bodyPr/>
          <a:lstStyle/>
          <a:p>
            <a:endParaRPr lang="en-US"/>
          </a:p>
        </p:txBody>
      </p:sp>
      <p:sp>
        <p:nvSpPr>
          <p:cNvPr id="3" name="Content Placeholder 2">
            <a:extLst>
              <a:ext uri="{FF2B5EF4-FFF2-40B4-BE49-F238E27FC236}">
                <a16:creationId xmlns:a16="http://schemas.microsoft.com/office/drawing/2014/main" id="{2FDCD1FF-7531-9F69-841D-D98F997EBCDC}"/>
              </a:ext>
            </a:extLst>
          </p:cNvPr>
          <p:cNvSpPr>
            <a:spLocks noGrp="1"/>
          </p:cNvSpPr>
          <p:nvPr>
            <p:ph sz="half" idx="2"/>
          </p:nvPr>
        </p:nvSpPr>
        <p:spPr/>
        <p:txBody>
          <a:bodyPr/>
          <a:lstStyle/>
          <a:p>
            <a:r>
              <a:rPr lang="en-US" dirty="0"/>
              <a:t>TYPE TO EDIT</a:t>
            </a:r>
          </a:p>
        </p:txBody>
      </p:sp>
      <p:sp>
        <p:nvSpPr>
          <p:cNvPr id="10" name="Text Placeholder 9">
            <a:extLst>
              <a:ext uri="{FF2B5EF4-FFF2-40B4-BE49-F238E27FC236}">
                <a16:creationId xmlns:a16="http://schemas.microsoft.com/office/drawing/2014/main" id="{BB9C99E5-F0CE-4D25-7C89-72594BF30F97}"/>
              </a:ext>
            </a:extLst>
          </p:cNvPr>
          <p:cNvSpPr>
            <a:spLocks noGrp="1"/>
          </p:cNvSpPr>
          <p:nvPr>
            <p:ph type="body" sz="quarter" idx="11"/>
          </p:nvPr>
        </p:nvSpPr>
        <p:spPr/>
        <p:txBody>
          <a:bodyPr/>
          <a:lstStyle/>
          <a:p>
            <a:r>
              <a:rPr lang="en-US" dirty="0"/>
              <a:t>“</a:t>
            </a:r>
          </a:p>
        </p:txBody>
      </p:sp>
      <p:sp>
        <p:nvSpPr>
          <p:cNvPr id="11" name="Text Placeholder 10">
            <a:extLst>
              <a:ext uri="{FF2B5EF4-FFF2-40B4-BE49-F238E27FC236}">
                <a16:creationId xmlns:a16="http://schemas.microsoft.com/office/drawing/2014/main" id="{0EA3D938-E23C-FAF9-2DCD-A881351C4C89}"/>
              </a:ext>
            </a:extLst>
          </p:cNvPr>
          <p:cNvSpPr>
            <a:spLocks noGrp="1"/>
          </p:cNvSpPr>
          <p:nvPr>
            <p:ph type="body" sz="quarter" idx="12"/>
          </p:nvPr>
        </p:nvSpPr>
        <p:spPr/>
        <p:txBody>
          <a:bodyPr/>
          <a:lstStyle/>
          <a:p>
            <a:r>
              <a:rPr lang="en-US" dirty="0"/>
              <a:t>”</a:t>
            </a:r>
          </a:p>
        </p:txBody>
      </p:sp>
    </p:spTree>
    <p:extLst>
      <p:ext uri="{BB962C8B-B14F-4D97-AF65-F5344CB8AC3E}">
        <p14:creationId xmlns:p14="http://schemas.microsoft.com/office/powerpoint/2010/main" val="2138962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E2A9E9B-53DB-BA4E-B35D-E557A0E0BD00}"/>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177385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9140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01D8893-B075-E03C-1FB4-AA246EA07C26}"/>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515894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9126EDB8-80BA-3E36-06F0-5E476E5437B6}"/>
              </a:ext>
            </a:extLst>
          </p:cNvPr>
          <p:cNvSpPr>
            <a:spLocks noGrp="1"/>
          </p:cNvSpPr>
          <p:nvPr>
            <p:ph type="body" sz="quarter" idx="10"/>
          </p:nvPr>
        </p:nvSpPr>
        <p:spPr/>
        <p:txBody>
          <a:bodyPr/>
          <a:lstStyle/>
          <a:p>
            <a:endParaRPr lang="en-US"/>
          </a:p>
        </p:txBody>
      </p:sp>
      <p:sp>
        <p:nvSpPr>
          <p:cNvPr id="4" name="Content Placeholder 3">
            <a:extLst>
              <a:ext uri="{FF2B5EF4-FFF2-40B4-BE49-F238E27FC236}">
                <a16:creationId xmlns:a16="http://schemas.microsoft.com/office/drawing/2014/main" id="{FD748734-4C00-D353-9696-20C84292DC57}"/>
              </a:ext>
            </a:extLst>
          </p:cNvPr>
          <p:cNvSpPr>
            <a:spLocks noGrp="1"/>
          </p:cNvSpPr>
          <p:nvPr>
            <p:ph sz="half" idx="2"/>
          </p:nvPr>
        </p:nvSpPr>
        <p:spPr/>
        <p:txBody>
          <a:bodyPr/>
          <a:lstStyle/>
          <a:p>
            <a:r>
              <a:rPr lang="en-US" dirty="0"/>
              <a:t>TYPE TO EDIT</a:t>
            </a:r>
          </a:p>
        </p:txBody>
      </p:sp>
      <p:sp>
        <p:nvSpPr>
          <p:cNvPr id="6" name="Text Placeholder 5">
            <a:extLst>
              <a:ext uri="{FF2B5EF4-FFF2-40B4-BE49-F238E27FC236}">
                <a16:creationId xmlns:a16="http://schemas.microsoft.com/office/drawing/2014/main" id="{EC2D49DC-D017-4B70-E099-806B2FB3E840}"/>
              </a:ext>
            </a:extLst>
          </p:cNvPr>
          <p:cNvSpPr>
            <a:spLocks noGrp="1"/>
          </p:cNvSpPr>
          <p:nvPr>
            <p:ph type="body" sz="quarter" idx="11"/>
          </p:nvPr>
        </p:nvSpPr>
        <p:spPr/>
        <p:txBody>
          <a:bodyPr/>
          <a:lstStyle/>
          <a:p>
            <a:r>
              <a:rPr lang="en-US" dirty="0"/>
              <a:t>“</a:t>
            </a:r>
          </a:p>
        </p:txBody>
      </p:sp>
      <p:sp>
        <p:nvSpPr>
          <p:cNvPr id="7" name="Text Placeholder 6">
            <a:extLst>
              <a:ext uri="{FF2B5EF4-FFF2-40B4-BE49-F238E27FC236}">
                <a16:creationId xmlns:a16="http://schemas.microsoft.com/office/drawing/2014/main" id="{31CF9CB5-170C-B73B-193B-588D45C397E3}"/>
              </a:ext>
            </a:extLst>
          </p:cNvPr>
          <p:cNvSpPr>
            <a:spLocks noGrp="1"/>
          </p:cNvSpPr>
          <p:nvPr>
            <p:ph type="body" sz="quarter" idx="12"/>
          </p:nvPr>
        </p:nvSpPr>
        <p:spPr/>
        <p:txBody>
          <a:bodyPr/>
          <a:lstStyle/>
          <a:p>
            <a:r>
              <a:rPr lang="en-US" dirty="0"/>
              <a:t>”</a:t>
            </a:r>
          </a:p>
        </p:txBody>
      </p:sp>
    </p:spTree>
    <p:extLst>
      <p:ext uri="{BB962C8B-B14F-4D97-AF65-F5344CB8AC3E}">
        <p14:creationId xmlns:p14="http://schemas.microsoft.com/office/powerpoint/2010/main" val="2572426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5584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251766FF-BDFF-07DB-8FB2-D59466C79576}"/>
              </a:ext>
            </a:extLst>
          </p:cNvPr>
          <p:cNvSpPr>
            <a:spLocks noGrp="1"/>
          </p:cNvSpPr>
          <p:nvPr>
            <p:ph type="body" sz="quarter" idx="10"/>
          </p:nvPr>
        </p:nvSpPr>
        <p:spPr/>
        <p:txBody>
          <a:bodyPr/>
          <a:lstStyle/>
          <a:p>
            <a:endParaRPr lang="en-US"/>
          </a:p>
        </p:txBody>
      </p:sp>
      <p:sp>
        <p:nvSpPr>
          <p:cNvPr id="3" name="Content Placeholder 2">
            <a:extLst>
              <a:ext uri="{FF2B5EF4-FFF2-40B4-BE49-F238E27FC236}">
                <a16:creationId xmlns:a16="http://schemas.microsoft.com/office/drawing/2014/main" id="{9508275A-3A55-C58D-AA52-3CA6875417CA}"/>
              </a:ext>
            </a:extLst>
          </p:cNvPr>
          <p:cNvSpPr>
            <a:spLocks noGrp="1"/>
          </p:cNvSpPr>
          <p:nvPr>
            <p:ph sz="half" idx="2"/>
          </p:nvPr>
        </p:nvSpPr>
        <p:spPr/>
        <p:txBody>
          <a:bodyPr/>
          <a:lstStyle/>
          <a:p>
            <a:r>
              <a:rPr lang="en-US" dirty="0"/>
              <a:t>LET’S PRACTICE—TYPE TO EDIT</a:t>
            </a:r>
          </a:p>
          <a:p>
            <a:r>
              <a:rPr lang="en-US" dirty="0"/>
              <a:t>Designed well? Or too much?</a:t>
            </a:r>
          </a:p>
          <a:p>
            <a:r>
              <a:rPr lang="en-US" dirty="0"/>
              <a:t>Email or brochure?</a:t>
            </a:r>
          </a:p>
          <a:p>
            <a:r>
              <a:rPr lang="en-US" dirty="0"/>
              <a:t>Do the graphics make the point or get in the way?</a:t>
            </a:r>
          </a:p>
          <a:p>
            <a:endParaRPr lang="en-US" dirty="0"/>
          </a:p>
        </p:txBody>
      </p:sp>
      <p:sp>
        <p:nvSpPr>
          <p:cNvPr id="6" name="Text Placeholder 5">
            <a:extLst>
              <a:ext uri="{FF2B5EF4-FFF2-40B4-BE49-F238E27FC236}">
                <a16:creationId xmlns:a16="http://schemas.microsoft.com/office/drawing/2014/main" id="{E0E9E33A-1D54-82AB-7CD0-B20B13513F2A}"/>
              </a:ext>
            </a:extLst>
          </p:cNvPr>
          <p:cNvSpPr>
            <a:spLocks noGrp="1"/>
          </p:cNvSpPr>
          <p:nvPr>
            <p:ph type="body" sz="quarter" idx="11"/>
          </p:nvPr>
        </p:nvSpPr>
        <p:spPr/>
        <p:txBody>
          <a:bodyPr/>
          <a:lstStyle/>
          <a:p>
            <a:r>
              <a:rPr lang="en-US" dirty="0"/>
              <a:t>“</a:t>
            </a:r>
          </a:p>
        </p:txBody>
      </p:sp>
      <p:sp>
        <p:nvSpPr>
          <p:cNvPr id="7" name="Text Placeholder 6">
            <a:extLst>
              <a:ext uri="{FF2B5EF4-FFF2-40B4-BE49-F238E27FC236}">
                <a16:creationId xmlns:a16="http://schemas.microsoft.com/office/drawing/2014/main" id="{B2426372-448D-C130-9FFB-87BB9A5BC817}"/>
              </a:ext>
            </a:extLst>
          </p:cNvPr>
          <p:cNvSpPr>
            <a:spLocks noGrp="1"/>
          </p:cNvSpPr>
          <p:nvPr>
            <p:ph type="body" sz="quarter" idx="12"/>
          </p:nvPr>
        </p:nvSpPr>
        <p:spPr/>
        <p:txBody>
          <a:bodyPr/>
          <a:lstStyle/>
          <a:p>
            <a:r>
              <a:rPr lang="en-US" dirty="0"/>
              <a:t>”</a:t>
            </a:r>
          </a:p>
        </p:txBody>
      </p:sp>
    </p:spTree>
    <p:extLst>
      <p:ext uri="{BB962C8B-B14F-4D97-AF65-F5344CB8AC3E}">
        <p14:creationId xmlns:p14="http://schemas.microsoft.com/office/powerpoint/2010/main" val="4177974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FC55D97-8BAC-E460-B6F1-D8617047F513}"/>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4856059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C4B819B-70DC-5311-5527-182FC141185B}"/>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080489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F808A6F-EBAC-EA5D-09A0-5E7BB9C85B20}"/>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938543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60260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608AD35-630A-8D22-8A98-176616CFAACA}"/>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1124410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DF34C740-1D0D-F266-CCD2-CE0B10B28E32}"/>
              </a:ext>
            </a:extLst>
          </p:cNvPr>
          <p:cNvSpPr>
            <a:spLocks noGrp="1"/>
          </p:cNvSpPr>
          <p:nvPr>
            <p:ph type="body" sz="quarter" idx="10"/>
          </p:nvPr>
        </p:nvSpPr>
        <p:spPr/>
        <p:txBody>
          <a:bodyPr/>
          <a:lstStyle/>
          <a:p>
            <a:endParaRPr lang="en-US"/>
          </a:p>
        </p:txBody>
      </p:sp>
      <p:sp>
        <p:nvSpPr>
          <p:cNvPr id="3" name="Content Placeholder 2">
            <a:extLst>
              <a:ext uri="{FF2B5EF4-FFF2-40B4-BE49-F238E27FC236}">
                <a16:creationId xmlns:a16="http://schemas.microsoft.com/office/drawing/2014/main" id="{2BDD506F-DF55-4277-C62E-F25830ED476F}"/>
              </a:ext>
            </a:extLst>
          </p:cNvPr>
          <p:cNvSpPr>
            <a:spLocks noGrp="1"/>
          </p:cNvSpPr>
          <p:nvPr>
            <p:ph sz="half" idx="2"/>
          </p:nvPr>
        </p:nvSpPr>
        <p:spPr/>
        <p:txBody>
          <a:bodyPr/>
          <a:lstStyle/>
          <a:p>
            <a:r>
              <a:rPr lang="en-US" dirty="0"/>
              <a:t>TYPE TO EDIT</a:t>
            </a:r>
          </a:p>
        </p:txBody>
      </p:sp>
      <p:sp>
        <p:nvSpPr>
          <p:cNvPr id="6" name="Text Placeholder 5">
            <a:extLst>
              <a:ext uri="{FF2B5EF4-FFF2-40B4-BE49-F238E27FC236}">
                <a16:creationId xmlns:a16="http://schemas.microsoft.com/office/drawing/2014/main" id="{A3EB09ED-21E6-7812-D37D-15F5FB5BFE7C}"/>
              </a:ext>
            </a:extLst>
          </p:cNvPr>
          <p:cNvSpPr>
            <a:spLocks noGrp="1"/>
          </p:cNvSpPr>
          <p:nvPr>
            <p:ph type="body" sz="quarter" idx="11"/>
          </p:nvPr>
        </p:nvSpPr>
        <p:spPr/>
        <p:txBody>
          <a:bodyPr/>
          <a:lstStyle/>
          <a:p>
            <a:r>
              <a:rPr lang="en-US" dirty="0"/>
              <a:t>“</a:t>
            </a:r>
          </a:p>
        </p:txBody>
      </p:sp>
      <p:sp>
        <p:nvSpPr>
          <p:cNvPr id="7" name="Text Placeholder 6">
            <a:extLst>
              <a:ext uri="{FF2B5EF4-FFF2-40B4-BE49-F238E27FC236}">
                <a16:creationId xmlns:a16="http://schemas.microsoft.com/office/drawing/2014/main" id="{4A4BB0A5-8F0D-CF85-266F-F9A6D67E7A1B}"/>
              </a:ext>
            </a:extLst>
          </p:cNvPr>
          <p:cNvSpPr>
            <a:spLocks noGrp="1"/>
          </p:cNvSpPr>
          <p:nvPr>
            <p:ph type="body" sz="quarter" idx="12"/>
          </p:nvPr>
        </p:nvSpPr>
        <p:spPr/>
        <p:txBody>
          <a:bodyPr/>
          <a:lstStyle/>
          <a:p>
            <a:r>
              <a:rPr lang="en-US" dirty="0"/>
              <a:t>”</a:t>
            </a:r>
          </a:p>
        </p:txBody>
      </p:sp>
    </p:spTree>
    <p:extLst>
      <p:ext uri="{BB962C8B-B14F-4D97-AF65-F5344CB8AC3E}">
        <p14:creationId xmlns:p14="http://schemas.microsoft.com/office/powerpoint/2010/main" val="22086291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37D54CEB-4D9E-5C87-F4CE-F1FD520C7FCB}"/>
              </a:ext>
            </a:extLst>
          </p:cNvPr>
          <p:cNvSpPr>
            <a:spLocks noGrp="1"/>
          </p:cNvSpPr>
          <p:nvPr>
            <p:ph type="body" sz="quarter" idx="10"/>
          </p:nvPr>
        </p:nvSpPr>
        <p:spPr/>
        <p:txBody>
          <a:bodyPr/>
          <a:lstStyle/>
          <a:p>
            <a:endParaRPr lang="en-US"/>
          </a:p>
        </p:txBody>
      </p:sp>
      <p:sp>
        <p:nvSpPr>
          <p:cNvPr id="16" name="Content Placeholder 15">
            <a:extLst>
              <a:ext uri="{FF2B5EF4-FFF2-40B4-BE49-F238E27FC236}">
                <a16:creationId xmlns:a16="http://schemas.microsoft.com/office/drawing/2014/main" id="{0687B6AB-5CCF-C1FD-B336-952F4B9349D4}"/>
              </a:ext>
            </a:extLst>
          </p:cNvPr>
          <p:cNvSpPr>
            <a:spLocks noGrp="1"/>
          </p:cNvSpPr>
          <p:nvPr>
            <p:ph sz="half" idx="2"/>
          </p:nvPr>
        </p:nvSpPr>
        <p:spPr/>
        <p:txBody>
          <a:bodyPr/>
          <a:lstStyle/>
          <a:p>
            <a:r>
              <a:rPr lang="en-US" dirty="0"/>
              <a:t>TYPE TO EDIT</a:t>
            </a:r>
          </a:p>
        </p:txBody>
      </p:sp>
      <p:sp>
        <p:nvSpPr>
          <p:cNvPr id="4" name="Text Placeholder 3">
            <a:extLst>
              <a:ext uri="{FF2B5EF4-FFF2-40B4-BE49-F238E27FC236}">
                <a16:creationId xmlns:a16="http://schemas.microsoft.com/office/drawing/2014/main" id="{53B57C5F-76EA-048B-CB50-8B3B6DF9023F}"/>
              </a:ext>
            </a:extLst>
          </p:cNvPr>
          <p:cNvSpPr>
            <a:spLocks noGrp="1"/>
          </p:cNvSpPr>
          <p:nvPr>
            <p:ph type="body" sz="quarter" idx="11"/>
          </p:nvPr>
        </p:nvSpPr>
        <p:spPr/>
        <p:txBody>
          <a:bodyPr/>
          <a:lstStyle/>
          <a:p>
            <a:r>
              <a:rPr lang="en-US" dirty="0"/>
              <a:t>“</a:t>
            </a:r>
          </a:p>
        </p:txBody>
      </p:sp>
      <p:sp>
        <p:nvSpPr>
          <p:cNvPr id="5" name="Text Placeholder 4">
            <a:extLst>
              <a:ext uri="{FF2B5EF4-FFF2-40B4-BE49-F238E27FC236}">
                <a16:creationId xmlns:a16="http://schemas.microsoft.com/office/drawing/2014/main" id="{8CFFF4F2-828A-3820-42E6-8AE7851A7B41}"/>
              </a:ext>
            </a:extLst>
          </p:cNvPr>
          <p:cNvSpPr>
            <a:spLocks noGrp="1"/>
          </p:cNvSpPr>
          <p:nvPr>
            <p:ph type="body" sz="quarter" idx="12"/>
          </p:nvPr>
        </p:nvSpPr>
        <p:spPr/>
        <p:txBody>
          <a:bodyPr/>
          <a:lstStyle/>
          <a:p>
            <a:r>
              <a:rPr lang="en-US" dirty="0"/>
              <a:t>”</a:t>
            </a:r>
          </a:p>
        </p:txBody>
      </p:sp>
    </p:spTree>
    <p:extLst>
      <p:ext uri="{BB962C8B-B14F-4D97-AF65-F5344CB8AC3E}">
        <p14:creationId xmlns:p14="http://schemas.microsoft.com/office/powerpoint/2010/main" val="30497089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CD3924-078F-E278-D756-F129C481D242}"/>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5325052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E24B9A1B-E469-6EA8-BC01-E64DD7B503CD}"/>
              </a:ext>
            </a:extLst>
          </p:cNvPr>
          <p:cNvSpPr>
            <a:spLocks noGrp="1"/>
          </p:cNvSpPr>
          <p:nvPr>
            <p:ph type="body" sz="quarter" idx="10"/>
          </p:nvPr>
        </p:nvSpPr>
        <p:spPr/>
        <p:txBody>
          <a:bodyPr/>
          <a:lstStyle/>
          <a:p>
            <a:endParaRPr lang="en-US"/>
          </a:p>
        </p:txBody>
      </p:sp>
      <p:sp>
        <p:nvSpPr>
          <p:cNvPr id="3" name="Content Placeholder 2">
            <a:extLst>
              <a:ext uri="{FF2B5EF4-FFF2-40B4-BE49-F238E27FC236}">
                <a16:creationId xmlns:a16="http://schemas.microsoft.com/office/drawing/2014/main" id="{9F9E7624-63A1-4AC8-CAE2-4849B7DFE56E}"/>
              </a:ext>
            </a:extLst>
          </p:cNvPr>
          <p:cNvSpPr>
            <a:spLocks noGrp="1"/>
          </p:cNvSpPr>
          <p:nvPr>
            <p:ph sz="half" idx="11"/>
          </p:nvPr>
        </p:nvSpPr>
        <p:spPr/>
        <p:txBody>
          <a:bodyPr/>
          <a:lstStyle/>
          <a:p>
            <a:r>
              <a:rPr lang="en-US" dirty="0"/>
              <a:t>TYPE TO EDIT</a:t>
            </a:r>
          </a:p>
        </p:txBody>
      </p:sp>
      <p:sp>
        <p:nvSpPr>
          <p:cNvPr id="6" name="Text Placeholder 5">
            <a:extLst>
              <a:ext uri="{FF2B5EF4-FFF2-40B4-BE49-F238E27FC236}">
                <a16:creationId xmlns:a16="http://schemas.microsoft.com/office/drawing/2014/main" id="{BCC542A8-B6CE-82A1-E387-8174824FFFF2}"/>
              </a:ext>
            </a:extLst>
          </p:cNvPr>
          <p:cNvSpPr>
            <a:spLocks noGrp="1"/>
          </p:cNvSpPr>
          <p:nvPr>
            <p:ph type="body" sz="quarter" idx="12"/>
          </p:nvPr>
        </p:nvSpPr>
        <p:spPr/>
        <p:txBody>
          <a:bodyPr/>
          <a:lstStyle/>
          <a:p>
            <a:r>
              <a:rPr lang="en-US" dirty="0"/>
              <a:t>“</a:t>
            </a:r>
          </a:p>
        </p:txBody>
      </p:sp>
      <p:sp>
        <p:nvSpPr>
          <p:cNvPr id="7" name="Text Placeholder 6">
            <a:extLst>
              <a:ext uri="{FF2B5EF4-FFF2-40B4-BE49-F238E27FC236}">
                <a16:creationId xmlns:a16="http://schemas.microsoft.com/office/drawing/2014/main" id="{A9F476BB-A9BD-ABD3-DA83-7BD9F8BAE1B8}"/>
              </a:ext>
            </a:extLst>
          </p:cNvPr>
          <p:cNvSpPr>
            <a:spLocks noGrp="1"/>
          </p:cNvSpPr>
          <p:nvPr>
            <p:ph type="body" sz="quarter" idx="13"/>
          </p:nvPr>
        </p:nvSpPr>
        <p:spPr/>
        <p:txBody>
          <a:bodyPr/>
          <a:lstStyle/>
          <a:p>
            <a:r>
              <a:rPr lang="en-US" dirty="0"/>
              <a:t>”</a:t>
            </a:r>
          </a:p>
        </p:txBody>
      </p:sp>
    </p:spTree>
    <p:extLst>
      <p:ext uri="{BB962C8B-B14F-4D97-AF65-F5344CB8AC3E}">
        <p14:creationId xmlns:p14="http://schemas.microsoft.com/office/powerpoint/2010/main" val="3925056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234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6B48600-5114-FF15-AD46-C95713EDB946}"/>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8500939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28BFF723-1112-F13F-DEDF-976046D70AE6}"/>
              </a:ext>
            </a:extLst>
          </p:cNvPr>
          <p:cNvSpPr>
            <a:spLocks noGrp="1"/>
          </p:cNvSpPr>
          <p:nvPr>
            <p:ph type="body" sz="quarter" idx="10"/>
          </p:nvPr>
        </p:nvSpPr>
        <p:spPr/>
        <p:txBody>
          <a:bodyPr/>
          <a:lstStyle/>
          <a:p>
            <a:endParaRPr lang="en-US"/>
          </a:p>
        </p:txBody>
      </p:sp>
      <p:sp>
        <p:nvSpPr>
          <p:cNvPr id="3" name="Content Placeholder 2">
            <a:extLst>
              <a:ext uri="{FF2B5EF4-FFF2-40B4-BE49-F238E27FC236}">
                <a16:creationId xmlns:a16="http://schemas.microsoft.com/office/drawing/2014/main" id="{4295A3EF-FD0E-168D-09FB-8317395D45CA}"/>
              </a:ext>
            </a:extLst>
          </p:cNvPr>
          <p:cNvSpPr>
            <a:spLocks noGrp="1"/>
          </p:cNvSpPr>
          <p:nvPr>
            <p:ph sz="half" idx="11"/>
          </p:nvPr>
        </p:nvSpPr>
        <p:spPr/>
        <p:txBody>
          <a:bodyPr/>
          <a:lstStyle/>
          <a:p>
            <a:r>
              <a:rPr lang="en-US" dirty="0"/>
              <a:t>TYPE TO EDIT</a:t>
            </a:r>
          </a:p>
        </p:txBody>
      </p:sp>
      <p:sp>
        <p:nvSpPr>
          <p:cNvPr id="6" name="Text Placeholder 5">
            <a:extLst>
              <a:ext uri="{FF2B5EF4-FFF2-40B4-BE49-F238E27FC236}">
                <a16:creationId xmlns:a16="http://schemas.microsoft.com/office/drawing/2014/main" id="{8D6B0D75-A440-894F-70E7-7A71E91CDFE6}"/>
              </a:ext>
            </a:extLst>
          </p:cNvPr>
          <p:cNvSpPr>
            <a:spLocks noGrp="1"/>
          </p:cNvSpPr>
          <p:nvPr>
            <p:ph type="body" sz="quarter" idx="12"/>
          </p:nvPr>
        </p:nvSpPr>
        <p:spPr/>
        <p:txBody>
          <a:bodyPr/>
          <a:lstStyle/>
          <a:p>
            <a:r>
              <a:rPr lang="en-US" dirty="0"/>
              <a:t>“</a:t>
            </a:r>
          </a:p>
        </p:txBody>
      </p:sp>
      <p:sp>
        <p:nvSpPr>
          <p:cNvPr id="7" name="Text Placeholder 6">
            <a:extLst>
              <a:ext uri="{FF2B5EF4-FFF2-40B4-BE49-F238E27FC236}">
                <a16:creationId xmlns:a16="http://schemas.microsoft.com/office/drawing/2014/main" id="{04BA29A4-D741-4993-D9B0-5F7E328E5F07}"/>
              </a:ext>
            </a:extLst>
          </p:cNvPr>
          <p:cNvSpPr>
            <a:spLocks noGrp="1"/>
          </p:cNvSpPr>
          <p:nvPr>
            <p:ph type="body" sz="quarter" idx="13"/>
          </p:nvPr>
        </p:nvSpPr>
        <p:spPr/>
        <p:txBody>
          <a:bodyPr/>
          <a:lstStyle/>
          <a:p>
            <a:r>
              <a:rPr lang="en-US" dirty="0"/>
              <a:t>”</a:t>
            </a:r>
          </a:p>
        </p:txBody>
      </p:sp>
    </p:spTree>
    <p:extLst>
      <p:ext uri="{BB962C8B-B14F-4D97-AF65-F5344CB8AC3E}">
        <p14:creationId xmlns:p14="http://schemas.microsoft.com/office/powerpoint/2010/main" val="1030853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640574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738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11934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007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BE92B6-FAF7-48F9-F876-901D2CAE03FE}"/>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160654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FB2BBCC-E4DD-DBF8-F3C5-343C1C5FB924}"/>
              </a:ext>
            </a:extLst>
          </p:cNvPr>
          <p:cNvSpPr>
            <a:spLocks noGrp="1"/>
          </p:cNvSpPr>
          <p:nvPr>
            <p:ph type="body" sz="quarter" idx="10"/>
          </p:nvPr>
        </p:nvSpPr>
        <p:spPr/>
        <p:txBody>
          <a:bodyPr/>
          <a:lstStyle/>
          <a:p>
            <a:endParaRPr lang="en-US"/>
          </a:p>
        </p:txBody>
      </p:sp>
      <p:sp>
        <p:nvSpPr>
          <p:cNvPr id="3" name="Content Placeholder 2">
            <a:extLst>
              <a:ext uri="{FF2B5EF4-FFF2-40B4-BE49-F238E27FC236}">
                <a16:creationId xmlns:a16="http://schemas.microsoft.com/office/drawing/2014/main" id="{18E8F5D0-DC0B-6221-0C58-EEBA3520C0D8}"/>
              </a:ext>
            </a:extLst>
          </p:cNvPr>
          <p:cNvSpPr>
            <a:spLocks noGrp="1"/>
          </p:cNvSpPr>
          <p:nvPr>
            <p:ph sz="half" idx="2"/>
          </p:nvPr>
        </p:nvSpPr>
        <p:spPr/>
        <p:txBody>
          <a:bodyPr/>
          <a:lstStyle/>
          <a:p>
            <a:r>
              <a:rPr lang="en-US" dirty="0"/>
              <a:t>Overall, the top projects spanned from security awareness training, to MFA, to mobile device refresh. </a:t>
            </a:r>
          </a:p>
        </p:txBody>
      </p:sp>
      <p:sp>
        <p:nvSpPr>
          <p:cNvPr id="5" name="Text Placeholder 4">
            <a:extLst>
              <a:ext uri="{FF2B5EF4-FFF2-40B4-BE49-F238E27FC236}">
                <a16:creationId xmlns:a16="http://schemas.microsoft.com/office/drawing/2014/main" id="{E7ED5AE4-1DB7-FD73-35F8-21180833C626}"/>
              </a:ext>
            </a:extLst>
          </p:cNvPr>
          <p:cNvSpPr>
            <a:spLocks noGrp="1"/>
          </p:cNvSpPr>
          <p:nvPr>
            <p:ph type="body" sz="quarter" idx="11"/>
          </p:nvPr>
        </p:nvSpPr>
        <p:spPr/>
        <p:txBody>
          <a:bodyPr/>
          <a:lstStyle/>
          <a:p>
            <a:r>
              <a:rPr lang="en-US" dirty="0"/>
              <a:t>“</a:t>
            </a:r>
          </a:p>
        </p:txBody>
      </p:sp>
      <p:sp>
        <p:nvSpPr>
          <p:cNvPr id="6" name="Text Placeholder 5">
            <a:extLst>
              <a:ext uri="{FF2B5EF4-FFF2-40B4-BE49-F238E27FC236}">
                <a16:creationId xmlns:a16="http://schemas.microsoft.com/office/drawing/2014/main" id="{06377211-98CF-44D7-1DBB-1F594C4C5931}"/>
              </a:ext>
            </a:extLst>
          </p:cNvPr>
          <p:cNvSpPr>
            <a:spLocks noGrp="1"/>
          </p:cNvSpPr>
          <p:nvPr>
            <p:ph type="body" sz="quarter" idx="12"/>
          </p:nvPr>
        </p:nvSpPr>
        <p:spPr/>
        <p:txBody>
          <a:bodyPr/>
          <a:lstStyle/>
          <a:p>
            <a:r>
              <a:rPr lang="en-US" dirty="0"/>
              <a:t>”</a:t>
            </a:r>
          </a:p>
        </p:txBody>
      </p:sp>
    </p:spTree>
    <p:extLst>
      <p:ext uri="{BB962C8B-B14F-4D97-AF65-F5344CB8AC3E}">
        <p14:creationId xmlns:p14="http://schemas.microsoft.com/office/powerpoint/2010/main" val="205747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60CD18D4-4A3F-E3ED-BBD8-B177B6004A81}"/>
              </a:ext>
            </a:extLst>
          </p:cNvPr>
          <p:cNvSpPr>
            <a:spLocks noGrp="1"/>
          </p:cNvSpPr>
          <p:nvPr>
            <p:ph type="body" sz="quarter" idx="10"/>
          </p:nvPr>
        </p:nvSpPr>
        <p:spPr/>
        <p:txBody>
          <a:bodyPr/>
          <a:lstStyle/>
          <a:p>
            <a:endParaRPr lang="en-US"/>
          </a:p>
        </p:txBody>
      </p:sp>
      <p:sp>
        <p:nvSpPr>
          <p:cNvPr id="2" name="Content Placeholder 1">
            <a:extLst>
              <a:ext uri="{FF2B5EF4-FFF2-40B4-BE49-F238E27FC236}">
                <a16:creationId xmlns:a16="http://schemas.microsoft.com/office/drawing/2014/main" id="{29DE393D-2896-4EAF-6A9A-A68805B05C5C}"/>
              </a:ext>
            </a:extLst>
          </p:cNvPr>
          <p:cNvSpPr>
            <a:spLocks noGrp="1"/>
          </p:cNvSpPr>
          <p:nvPr>
            <p:ph sz="half" idx="2"/>
          </p:nvPr>
        </p:nvSpPr>
        <p:spPr/>
        <p:txBody>
          <a:bodyPr/>
          <a:lstStyle/>
          <a:p>
            <a:r>
              <a:rPr lang="en-US" dirty="0"/>
              <a:t>And we saw these trends reflected in the top content from UK editorial as well. 5G, ransomware, modern mobile applications—the research related to the projects mirrored each other.</a:t>
            </a:r>
          </a:p>
        </p:txBody>
      </p:sp>
      <p:sp>
        <p:nvSpPr>
          <p:cNvPr id="10" name="Text Placeholder 9">
            <a:extLst>
              <a:ext uri="{FF2B5EF4-FFF2-40B4-BE49-F238E27FC236}">
                <a16:creationId xmlns:a16="http://schemas.microsoft.com/office/drawing/2014/main" id="{877DA943-1B56-F26D-DC1E-7AC01CEA739C}"/>
              </a:ext>
            </a:extLst>
          </p:cNvPr>
          <p:cNvSpPr>
            <a:spLocks noGrp="1"/>
          </p:cNvSpPr>
          <p:nvPr>
            <p:ph type="body" sz="quarter" idx="11"/>
          </p:nvPr>
        </p:nvSpPr>
        <p:spPr/>
        <p:txBody>
          <a:bodyPr/>
          <a:lstStyle/>
          <a:p>
            <a:r>
              <a:rPr lang="en-US" dirty="0"/>
              <a:t>“</a:t>
            </a:r>
          </a:p>
        </p:txBody>
      </p:sp>
      <p:sp>
        <p:nvSpPr>
          <p:cNvPr id="17" name="Text Placeholder 16">
            <a:extLst>
              <a:ext uri="{FF2B5EF4-FFF2-40B4-BE49-F238E27FC236}">
                <a16:creationId xmlns:a16="http://schemas.microsoft.com/office/drawing/2014/main" id="{31812E0F-A43F-FA5C-1454-200EFCDD71AA}"/>
              </a:ext>
            </a:extLst>
          </p:cNvPr>
          <p:cNvSpPr>
            <a:spLocks noGrp="1"/>
          </p:cNvSpPr>
          <p:nvPr>
            <p:ph type="body" sz="quarter" idx="12"/>
          </p:nvPr>
        </p:nvSpPr>
        <p:spPr/>
        <p:txBody>
          <a:bodyPr/>
          <a:lstStyle/>
          <a:p>
            <a:r>
              <a:rPr lang="en-US" dirty="0"/>
              <a:t>”</a:t>
            </a:r>
          </a:p>
        </p:txBody>
      </p:sp>
      <p:sp>
        <p:nvSpPr>
          <p:cNvPr id="18" name="TextBox 17">
            <a:extLst>
              <a:ext uri="{FF2B5EF4-FFF2-40B4-BE49-F238E27FC236}">
                <a16:creationId xmlns:a16="http://schemas.microsoft.com/office/drawing/2014/main" id="{F589880D-CF43-F416-008C-A532948A47B7}"/>
              </a:ext>
            </a:extLst>
          </p:cNvPr>
          <p:cNvSpPr txBox="1"/>
          <p:nvPr/>
        </p:nvSpPr>
        <p:spPr>
          <a:xfrm>
            <a:off x="2454812" y="6654018"/>
            <a:ext cx="0" cy="0"/>
          </a:xfrm>
          <a:prstGeom prst="rect">
            <a:avLst/>
          </a:prstGeom>
          <a:noFill/>
        </p:spPr>
        <p:txBody>
          <a:bodyPr wrap="none" tIns="27432" rIns="365760" rtlCol="0">
            <a:noAutofit/>
          </a:bodyPr>
          <a:lstStyle/>
          <a:p>
            <a:pPr algn="l"/>
            <a:endParaRPr lang="en-US" sz="2400" b="1" dirty="0">
              <a:solidFill>
                <a:schemeClr val="tx1">
                  <a:lumMod val="75000"/>
                  <a:lumOff val="25000"/>
                </a:schemeClr>
              </a:solidFill>
            </a:endParaRPr>
          </a:p>
        </p:txBody>
      </p:sp>
    </p:spTree>
    <p:extLst>
      <p:ext uri="{BB962C8B-B14F-4D97-AF65-F5344CB8AC3E}">
        <p14:creationId xmlns:p14="http://schemas.microsoft.com/office/powerpoint/2010/main" val="65739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5C5897-3661-FFDF-4D98-32C0B6394E6A}"/>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15277902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1.1.2618"/>
  <p:tag name="SLIDO_PRESENTATION_ID" val="00000000-0000-0000-0000-000000000000"/>
  <p:tag name="SLIDO_EVENT_UUID" val="ecbd06c3-e6dc-402d-a767-0e5363d67ac9"/>
  <p:tag name="SLIDO_EVENT_SECTION_UUID" val="ffa0fbd9-eaa8-46d7-a4cf-e45b297da5e0"/>
</p:tagLst>
</file>

<file path=ppt/theme/theme1.xml><?xml version="1.0" encoding="utf-8"?>
<a:theme xmlns:a="http://schemas.openxmlformats.org/drawingml/2006/main" name="TechTarget">
  <a:themeElements>
    <a:clrScheme name="Custom 10">
      <a:dk1>
        <a:srgbClr val="000000"/>
      </a:dk1>
      <a:lt1>
        <a:srgbClr val="FEFFFF"/>
      </a:lt1>
      <a:dk2>
        <a:srgbClr val="004562"/>
      </a:dk2>
      <a:lt2>
        <a:srgbClr val="8CD3D1"/>
      </a:lt2>
      <a:accent1>
        <a:srgbClr val="006883"/>
      </a:accent1>
      <a:accent2>
        <a:srgbClr val="00A69F"/>
      </a:accent2>
      <a:accent3>
        <a:srgbClr val="7B1716"/>
      </a:accent3>
      <a:accent4>
        <a:srgbClr val="A0A0A0"/>
      </a:accent4>
      <a:accent5>
        <a:srgbClr val="5C5C5C"/>
      </a:accent5>
      <a:accent6>
        <a:srgbClr val="008080"/>
      </a:accent6>
      <a:hlink>
        <a:srgbClr val="00A69F"/>
      </a:hlink>
      <a:folHlink>
        <a:srgbClr val="8CD3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tIns="27432" rIns="365760" rtlCol="0">
        <a:noAutofit/>
      </a:bodyPr>
      <a:lstStyle>
        <a:defPPr algn="l">
          <a:defRPr sz="2400" b="1"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name="Presentation1" id="{9B7DDF5C-8DC7-4625-AF5B-2DC0E4575B66}" vid="{5EB2773E-2849-4AFE-AEB8-5672629392E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296627391A80B4FBD6FD5E724FAB72E" ma:contentTypeVersion="11" ma:contentTypeDescription="Create a new document." ma:contentTypeScope="" ma:versionID="d18a365a7f9dadfeaf352a3692ccb3b7">
  <xsd:schema xmlns:xsd="http://www.w3.org/2001/XMLSchema" xmlns:xs="http://www.w3.org/2001/XMLSchema" xmlns:p="http://schemas.microsoft.com/office/2006/metadata/properties" xmlns:ns2="5cfbd524-9236-40d7-8ef1-c26460b14b01" xmlns:ns3="bbb44d40-70eb-42a7-8f94-c1d815aefe80" targetNamespace="http://schemas.microsoft.com/office/2006/metadata/properties" ma:root="true" ma:fieldsID="e34ec81e3dbd859f8a77c34b726c603b" ns2:_="" ns3:_="">
    <xsd:import namespace="5cfbd524-9236-40d7-8ef1-c26460b14b01"/>
    <xsd:import namespace="bbb44d40-70eb-42a7-8f94-c1d815aefe8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fbd524-9236-40d7-8ef1-c26460b14b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bb44d40-70eb-42a7-8f94-c1d815aefe8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A6600AC-1B0E-44EF-BDDB-60A8694D7EFB}">
  <ds:schemaRefs>
    <ds:schemaRef ds:uri="5cfbd524-9236-40d7-8ef1-c26460b14b01"/>
    <ds:schemaRef ds:uri="bbb44d40-70eb-42a7-8f94-c1d815aefe8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F0DE691-6A8E-4F9B-B298-0154CAE104D9}">
  <ds:schemaRefs>
    <ds:schemaRef ds:uri="http://schemas.microsoft.com/sharepoint/v3/contenttype/forms"/>
  </ds:schemaRefs>
</ds:datastoreItem>
</file>

<file path=customXml/itemProps3.xml><?xml version="1.0" encoding="utf-8"?>
<ds:datastoreItem xmlns:ds="http://schemas.openxmlformats.org/officeDocument/2006/customXml" ds:itemID="{1F809B2A-65FD-463E-AED6-501B1D395BEF}">
  <ds:schemaRefs>
    <ds:schemaRef ds:uri="http://schemas.microsoft.com/office/2006/documentManagement/types"/>
    <ds:schemaRef ds:uri="http://purl.org/dc/elements/1.1/"/>
    <ds:schemaRef ds:uri="http://schemas.microsoft.com/office/2006/metadata/properties"/>
    <ds:schemaRef ds:uri="5cfbd524-9236-40d7-8ef1-c26460b14b01"/>
    <ds:schemaRef ds:uri="http://schemas.microsoft.com/office/infopath/2007/PartnerControls"/>
    <ds:schemaRef ds:uri="http://schemas.openxmlformats.org/package/2006/metadata/core-properties"/>
    <ds:schemaRef ds:uri="http://purl.org/dc/terms/"/>
    <ds:schemaRef ds:uri="bbb44d40-70eb-42a7-8f94-c1d815aefe80"/>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TTGT PPT Template (Oct 2020)</Template>
  <TotalTime>15011</TotalTime>
  <Words>1121</Words>
  <Application>Microsoft Macintosh PowerPoint</Application>
  <PresentationFormat>Widescreen</PresentationFormat>
  <Paragraphs>97</Paragraphs>
  <Slides>33</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AppleSymbols</vt:lpstr>
      <vt:lpstr>Arial</vt:lpstr>
      <vt:lpstr>Arial Regular</vt:lpstr>
      <vt:lpstr>Calibri</vt:lpstr>
      <vt:lpstr>Wingdings</vt:lpstr>
      <vt:lpstr>TechTarget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Seifert, Byrony</dc:creator>
  <cp:lastModifiedBy>McGuire, David</cp:lastModifiedBy>
  <cp:revision>317</cp:revision>
  <dcterms:created xsi:type="dcterms:W3CDTF">2022-03-14T11:07:39Z</dcterms:created>
  <dcterms:modified xsi:type="dcterms:W3CDTF">2022-07-29T15:16:02Z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0x010100D296627391A80B4FBD6FD5E724FAB72E</vt:lpwstr>
  </property>
  <property fmtid="{D5CDD505-2E9C-101B-9397-08002B2CF9AE}" pid="3" name="SlidoAppVersion">
    <vt:lpwstr>1.1.1.2618</vt:lpwstr>
  </property>
</Properties>
</file>